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65" r:id="rId5"/>
    <p:sldId id="266" r:id="rId6"/>
    <p:sldId id="263" r:id="rId7"/>
    <p:sldId id="267" r:id="rId8"/>
    <p:sldId id="272" r:id="rId9"/>
    <p:sldId id="262"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07DD3E-E931-4EA1-AF21-1F571347D9F2}" v="76" dt="2022-03-30T20:42:42.6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9" autoAdjust="0"/>
  </p:normalViewPr>
  <p:slideViewPr>
    <p:cSldViewPr snapToGrid="0">
      <p:cViewPr varScale="1">
        <p:scale>
          <a:sx n="108" d="100"/>
          <a:sy n="108"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dgm:fillClrLst>
    <dgm:linClrLst meth="repeat">
      <a:schemeClr val="lt1">
        <a:alpha val="0"/>
      </a:schemeClr>
    </dgm:linClrLst>
    <dgm:effectClrLst/>
    <dgm:txLinClrLst/>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BB4DC2-D3CC-4E21-8D57-446EFADEFB81}" type="doc">
      <dgm:prSet loTypeId="urn:microsoft.com/office/officeart/2018/5/layout/IconCircleLabelList" loCatId="icon" qsTypeId="urn:microsoft.com/office/officeart/2005/8/quickstyle/simple1" qsCatId="simple" csTypeId="urn:microsoft.com/office/officeart/2018/5/colors/Iconchunking_neutralicon_accent2_2" csCatId="accent2" phldr="1"/>
      <dgm:spPr/>
      <dgm:t>
        <a:bodyPr/>
        <a:lstStyle/>
        <a:p>
          <a:endParaRPr lang="en-US"/>
        </a:p>
      </dgm:t>
    </dgm:pt>
    <dgm:pt modelId="{90CC6BD9-A6BB-4DC2-8856-3996EFFFCC51}">
      <dgm:prSet/>
      <dgm:spPr/>
      <dgm:t>
        <a:bodyPr/>
        <a:lstStyle/>
        <a:p>
          <a:pPr>
            <a:lnSpc>
              <a:spcPct val="100000"/>
            </a:lnSpc>
            <a:defRPr cap="all"/>
          </a:pPr>
          <a:r>
            <a:rPr lang="en-US"/>
            <a:t>Research motivation</a:t>
          </a:r>
        </a:p>
      </dgm:t>
    </dgm:pt>
    <dgm:pt modelId="{A94FF4B2-A260-4A88-875D-0D6697270702}" type="parTrans" cxnId="{F837A70B-C01D-40E7-8795-98305617B85E}">
      <dgm:prSet/>
      <dgm:spPr/>
      <dgm:t>
        <a:bodyPr/>
        <a:lstStyle/>
        <a:p>
          <a:endParaRPr lang="en-US"/>
        </a:p>
      </dgm:t>
    </dgm:pt>
    <dgm:pt modelId="{6A8B7BB6-1686-4DD1-A96F-94765D0DB738}" type="sibTrans" cxnId="{F837A70B-C01D-40E7-8795-98305617B85E}">
      <dgm:prSet/>
      <dgm:spPr/>
      <dgm:t>
        <a:bodyPr/>
        <a:lstStyle/>
        <a:p>
          <a:endParaRPr lang="en-US"/>
        </a:p>
      </dgm:t>
    </dgm:pt>
    <dgm:pt modelId="{E9546B38-D1F3-4553-8159-CAAF840D68AC}">
      <dgm:prSet/>
      <dgm:spPr/>
      <dgm:t>
        <a:bodyPr/>
        <a:lstStyle/>
        <a:p>
          <a:pPr>
            <a:lnSpc>
              <a:spcPct val="100000"/>
            </a:lnSpc>
            <a:defRPr cap="all"/>
          </a:pPr>
          <a:r>
            <a:rPr lang="en-US"/>
            <a:t>Aim and objectives development</a:t>
          </a:r>
        </a:p>
      </dgm:t>
    </dgm:pt>
    <dgm:pt modelId="{BD8BAC9D-1461-4C05-BAD5-EE0FBA4044F0}" type="parTrans" cxnId="{5C0146ED-9861-4704-B425-5F8CE25B2EA7}">
      <dgm:prSet/>
      <dgm:spPr/>
      <dgm:t>
        <a:bodyPr/>
        <a:lstStyle/>
        <a:p>
          <a:endParaRPr lang="en-US"/>
        </a:p>
      </dgm:t>
    </dgm:pt>
    <dgm:pt modelId="{411FB974-0CDA-4E67-A412-F9B9B2D6B692}" type="sibTrans" cxnId="{5C0146ED-9861-4704-B425-5F8CE25B2EA7}">
      <dgm:prSet/>
      <dgm:spPr/>
      <dgm:t>
        <a:bodyPr/>
        <a:lstStyle/>
        <a:p>
          <a:endParaRPr lang="en-US"/>
        </a:p>
      </dgm:t>
    </dgm:pt>
    <dgm:pt modelId="{88D55391-4620-441A-8EA3-A238EDB2194B}">
      <dgm:prSet/>
      <dgm:spPr/>
      <dgm:t>
        <a:bodyPr/>
        <a:lstStyle/>
        <a:p>
          <a:pPr>
            <a:lnSpc>
              <a:spcPct val="100000"/>
            </a:lnSpc>
            <a:defRPr cap="all"/>
          </a:pPr>
          <a:r>
            <a:rPr lang="en-US" dirty="0"/>
            <a:t>Overview of the Relevant literature</a:t>
          </a:r>
        </a:p>
      </dgm:t>
    </dgm:pt>
    <dgm:pt modelId="{537EEEC9-F780-450D-A119-8FA4D458B678}" type="parTrans" cxnId="{A0744F09-D0A2-4238-8FBE-1CE0277021AE}">
      <dgm:prSet/>
      <dgm:spPr/>
      <dgm:t>
        <a:bodyPr/>
        <a:lstStyle/>
        <a:p>
          <a:endParaRPr lang="en-US"/>
        </a:p>
      </dgm:t>
    </dgm:pt>
    <dgm:pt modelId="{A5053379-723B-4ACB-B1CD-C8047FF3217D}" type="sibTrans" cxnId="{A0744F09-D0A2-4238-8FBE-1CE0277021AE}">
      <dgm:prSet/>
      <dgm:spPr/>
      <dgm:t>
        <a:bodyPr/>
        <a:lstStyle/>
        <a:p>
          <a:endParaRPr lang="en-US"/>
        </a:p>
      </dgm:t>
    </dgm:pt>
    <dgm:pt modelId="{E337F9D1-8144-4465-9BA2-0BF8CD838D98}">
      <dgm:prSet/>
      <dgm:spPr/>
      <dgm:t>
        <a:bodyPr/>
        <a:lstStyle/>
        <a:p>
          <a:pPr>
            <a:lnSpc>
              <a:spcPct val="100000"/>
            </a:lnSpc>
            <a:defRPr cap="all"/>
          </a:pPr>
          <a:r>
            <a:rPr lang="en-US" dirty="0"/>
            <a:t>Proposed future research methods</a:t>
          </a:r>
        </a:p>
      </dgm:t>
    </dgm:pt>
    <dgm:pt modelId="{32A350E4-4024-439D-827B-29342EB1E78C}" type="parTrans" cxnId="{99D94ED5-B644-453C-BBDC-D175227CA03C}">
      <dgm:prSet/>
      <dgm:spPr/>
      <dgm:t>
        <a:bodyPr/>
        <a:lstStyle/>
        <a:p>
          <a:endParaRPr lang="en-US"/>
        </a:p>
      </dgm:t>
    </dgm:pt>
    <dgm:pt modelId="{70FD9CE7-ECDD-4288-935F-5FF371E012A4}" type="sibTrans" cxnId="{99D94ED5-B644-453C-BBDC-D175227CA03C}">
      <dgm:prSet/>
      <dgm:spPr/>
      <dgm:t>
        <a:bodyPr/>
        <a:lstStyle/>
        <a:p>
          <a:endParaRPr lang="en-US"/>
        </a:p>
      </dgm:t>
    </dgm:pt>
    <dgm:pt modelId="{11E061B2-9E9E-4300-A2FD-45BB9440E1AD}" type="pres">
      <dgm:prSet presAssocID="{03BB4DC2-D3CC-4E21-8D57-446EFADEFB81}" presName="root" presStyleCnt="0">
        <dgm:presLayoutVars>
          <dgm:dir/>
          <dgm:resizeHandles val="exact"/>
        </dgm:presLayoutVars>
      </dgm:prSet>
      <dgm:spPr/>
    </dgm:pt>
    <dgm:pt modelId="{BEAB5172-5080-4F6D-B27A-45C8F2088FAF}" type="pres">
      <dgm:prSet presAssocID="{90CC6BD9-A6BB-4DC2-8856-3996EFFFCC51}" presName="compNode" presStyleCnt="0"/>
      <dgm:spPr/>
    </dgm:pt>
    <dgm:pt modelId="{93CA65DD-CBDC-4F19-BA7E-C5CC1B15925A}" type="pres">
      <dgm:prSet presAssocID="{90CC6BD9-A6BB-4DC2-8856-3996EFFFCC51}" presName="iconBgRect" presStyleLbl="bgShp" presStyleIdx="0" presStyleCnt="4"/>
      <dgm:spPr/>
    </dgm:pt>
    <dgm:pt modelId="{EF69B2F6-7620-46EC-908D-92282CE9AB93}" type="pres">
      <dgm:prSet presAssocID="{90CC6BD9-A6BB-4DC2-8856-3996EFFFCC5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E1448AE0-2A1B-4E1C-857A-71BE07A7E132}" type="pres">
      <dgm:prSet presAssocID="{90CC6BD9-A6BB-4DC2-8856-3996EFFFCC51}" presName="spaceRect" presStyleCnt="0"/>
      <dgm:spPr/>
    </dgm:pt>
    <dgm:pt modelId="{697561A2-5998-42BC-BA13-7303A8AD02B0}" type="pres">
      <dgm:prSet presAssocID="{90CC6BD9-A6BB-4DC2-8856-3996EFFFCC51}" presName="textRect" presStyleLbl="revTx" presStyleIdx="0" presStyleCnt="4">
        <dgm:presLayoutVars>
          <dgm:chMax val="1"/>
          <dgm:chPref val="1"/>
        </dgm:presLayoutVars>
      </dgm:prSet>
      <dgm:spPr/>
    </dgm:pt>
    <dgm:pt modelId="{7F2C4667-0B0F-41C5-8C9C-9E72564ABD22}" type="pres">
      <dgm:prSet presAssocID="{6A8B7BB6-1686-4DD1-A96F-94765D0DB738}" presName="sibTrans" presStyleCnt="0"/>
      <dgm:spPr/>
    </dgm:pt>
    <dgm:pt modelId="{15B3A744-2F40-4C1A-B66C-73CC6BE1694F}" type="pres">
      <dgm:prSet presAssocID="{E9546B38-D1F3-4553-8159-CAAF840D68AC}" presName="compNode" presStyleCnt="0"/>
      <dgm:spPr/>
    </dgm:pt>
    <dgm:pt modelId="{A32E522D-3C49-4321-857A-4847573B8FAF}" type="pres">
      <dgm:prSet presAssocID="{E9546B38-D1F3-4553-8159-CAAF840D68AC}" presName="iconBgRect" presStyleLbl="bgShp" presStyleIdx="1" presStyleCnt="4"/>
      <dgm:spPr/>
    </dgm:pt>
    <dgm:pt modelId="{4D4B7DFA-0142-4C11-AFFC-F9CE45D9E1C4}" type="pres">
      <dgm:prSet presAssocID="{E9546B38-D1F3-4553-8159-CAAF840D68A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D6DCDF0E-EF1F-4048-AE50-BA66E78138BB}" type="pres">
      <dgm:prSet presAssocID="{E9546B38-D1F3-4553-8159-CAAF840D68AC}" presName="spaceRect" presStyleCnt="0"/>
      <dgm:spPr/>
    </dgm:pt>
    <dgm:pt modelId="{16C799E7-B44F-4625-BE05-30CB113F9279}" type="pres">
      <dgm:prSet presAssocID="{E9546B38-D1F3-4553-8159-CAAF840D68AC}" presName="textRect" presStyleLbl="revTx" presStyleIdx="1" presStyleCnt="4">
        <dgm:presLayoutVars>
          <dgm:chMax val="1"/>
          <dgm:chPref val="1"/>
        </dgm:presLayoutVars>
      </dgm:prSet>
      <dgm:spPr/>
    </dgm:pt>
    <dgm:pt modelId="{6B0136B2-A5BC-479C-8A97-7265D967E75E}" type="pres">
      <dgm:prSet presAssocID="{411FB974-0CDA-4E67-A412-F9B9B2D6B692}" presName="sibTrans" presStyleCnt="0"/>
      <dgm:spPr/>
    </dgm:pt>
    <dgm:pt modelId="{D04EA58C-3B02-4103-8EF2-384EDF2EB153}" type="pres">
      <dgm:prSet presAssocID="{88D55391-4620-441A-8EA3-A238EDB2194B}" presName="compNode" presStyleCnt="0"/>
      <dgm:spPr/>
    </dgm:pt>
    <dgm:pt modelId="{C1F32F5E-5A52-481E-B8EA-6532A6409272}" type="pres">
      <dgm:prSet presAssocID="{88D55391-4620-441A-8EA3-A238EDB2194B}" presName="iconBgRect" presStyleLbl="bgShp" presStyleIdx="2" presStyleCnt="4"/>
      <dgm:spPr/>
    </dgm:pt>
    <dgm:pt modelId="{E1A24235-1AA9-4A15-A8D5-9F270755A986}" type="pres">
      <dgm:prSet presAssocID="{88D55391-4620-441A-8EA3-A238EDB2194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C1FA3B32-7902-49AB-9034-4A1E0DD465C4}" type="pres">
      <dgm:prSet presAssocID="{88D55391-4620-441A-8EA3-A238EDB2194B}" presName="spaceRect" presStyleCnt="0"/>
      <dgm:spPr/>
    </dgm:pt>
    <dgm:pt modelId="{9B9737A6-2757-4A90-8400-2151F1E711E0}" type="pres">
      <dgm:prSet presAssocID="{88D55391-4620-441A-8EA3-A238EDB2194B}" presName="textRect" presStyleLbl="revTx" presStyleIdx="2" presStyleCnt="4">
        <dgm:presLayoutVars>
          <dgm:chMax val="1"/>
          <dgm:chPref val="1"/>
        </dgm:presLayoutVars>
      </dgm:prSet>
      <dgm:spPr/>
    </dgm:pt>
    <dgm:pt modelId="{17711329-E99E-4D91-ABC2-94ED8082AAE6}" type="pres">
      <dgm:prSet presAssocID="{A5053379-723B-4ACB-B1CD-C8047FF3217D}" presName="sibTrans" presStyleCnt="0"/>
      <dgm:spPr/>
    </dgm:pt>
    <dgm:pt modelId="{EAE03EF6-B096-4CF7-9780-B8C47F2A6B24}" type="pres">
      <dgm:prSet presAssocID="{E337F9D1-8144-4465-9BA2-0BF8CD838D98}" presName="compNode" presStyleCnt="0"/>
      <dgm:spPr/>
    </dgm:pt>
    <dgm:pt modelId="{82A5FB35-73FA-4743-8118-9A05BD1F36EF}" type="pres">
      <dgm:prSet presAssocID="{E337F9D1-8144-4465-9BA2-0BF8CD838D98}" presName="iconBgRect" presStyleLbl="bgShp" presStyleIdx="3" presStyleCnt="4"/>
      <dgm:spPr/>
    </dgm:pt>
    <dgm:pt modelId="{5C6F2393-1F28-406E-9023-73D660400A55}" type="pres">
      <dgm:prSet presAssocID="{E337F9D1-8144-4465-9BA2-0BF8CD838D9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15DF3818-7374-42B6-B3A0-BB15D4DA94BB}" type="pres">
      <dgm:prSet presAssocID="{E337F9D1-8144-4465-9BA2-0BF8CD838D98}" presName="spaceRect" presStyleCnt="0"/>
      <dgm:spPr/>
    </dgm:pt>
    <dgm:pt modelId="{925269FD-865F-4456-92D7-875D284C7952}" type="pres">
      <dgm:prSet presAssocID="{E337F9D1-8144-4465-9BA2-0BF8CD838D98}" presName="textRect" presStyleLbl="revTx" presStyleIdx="3" presStyleCnt="4">
        <dgm:presLayoutVars>
          <dgm:chMax val="1"/>
          <dgm:chPref val="1"/>
        </dgm:presLayoutVars>
      </dgm:prSet>
      <dgm:spPr/>
    </dgm:pt>
  </dgm:ptLst>
  <dgm:cxnLst>
    <dgm:cxn modelId="{BD4EE704-67C8-44F4-9667-97F4B012F8A8}" type="presOf" srcId="{90CC6BD9-A6BB-4DC2-8856-3996EFFFCC51}" destId="{697561A2-5998-42BC-BA13-7303A8AD02B0}" srcOrd="0" destOrd="0" presId="urn:microsoft.com/office/officeart/2018/5/layout/IconCircleLabelList"/>
    <dgm:cxn modelId="{EB642B09-C43D-4516-8119-30434A6BCC88}" type="presOf" srcId="{E9546B38-D1F3-4553-8159-CAAF840D68AC}" destId="{16C799E7-B44F-4625-BE05-30CB113F9279}" srcOrd="0" destOrd="0" presId="urn:microsoft.com/office/officeart/2018/5/layout/IconCircleLabelList"/>
    <dgm:cxn modelId="{A0744F09-D0A2-4238-8FBE-1CE0277021AE}" srcId="{03BB4DC2-D3CC-4E21-8D57-446EFADEFB81}" destId="{88D55391-4620-441A-8EA3-A238EDB2194B}" srcOrd="2" destOrd="0" parTransId="{537EEEC9-F780-450D-A119-8FA4D458B678}" sibTransId="{A5053379-723B-4ACB-B1CD-C8047FF3217D}"/>
    <dgm:cxn modelId="{F837A70B-C01D-40E7-8795-98305617B85E}" srcId="{03BB4DC2-D3CC-4E21-8D57-446EFADEFB81}" destId="{90CC6BD9-A6BB-4DC2-8856-3996EFFFCC51}" srcOrd="0" destOrd="0" parTransId="{A94FF4B2-A260-4A88-875D-0D6697270702}" sibTransId="{6A8B7BB6-1686-4DD1-A96F-94765D0DB738}"/>
    <dgm:cxn modelId="{5315915E-96F8-483F-A77D-5988657825C1}" type="presOf" srcId="{E337F9D1-8144-4465-9BA2-0BF8CD838D98}" destId="{925269FD-865F-4456-92D7-875D284C7952}" srcOrd="0" destOrd="0" presId="urn:microsoft.com/office/officeart/2018/5/layout/IconCircleLabelList"/>
    <dgm:cxn modelId="{0737C6CB-DB5F-4927-95B5-44C80758925A}" type="presOf" srcId="{03BB4DC2-D3CC-4E21-8D57-446EFADEFB81}" destId="{11E061B2-9E9E-4300-A2FD-45BB9440E1AD}" srcOrd="0" destOrd="0" presId="urn:microsoft.com/office/officeart/2018/5/layout/IconCircleLabelList"/>
    <dgm:cxn modelId="{99D94ED5-B644-453C-BBDC-D175227CA03C}" srcId="{03BB4DC2-D3CC-4E21-8D57-446EFADEFB81}" destId="{E337F9D1-8144-4465-9BA2-0BF8CD838D98}" srcOrd="3" destOrd="0" parTransId="{32A350E4-4024-439D-827B-29342EB1E78C}" sibTransId="{70FD9CE7-ECDD-4288-935F-5FF371E012A4}"/>
    <dgm:cxn modelId="{4B95DCDD-3CC4-47A0-8748-010D470F7988}" type="presOf" srcId="{88D55391-4620-441A-8EA3-A238EDB2194B}" destId="{9B9737A6-2757-4A90-8400-2151F1E711E0}" srcOrd="0" destOrd="0" presId="urn:microsoft.com/office/officeart/2018/5/layout/IconCircleLabelList"/>
    <dgm:cxn modelId="{5C0146ED-9861-4704-B425-5F8CE25B2EA7}" srcId="{03BB4DC2-D3CC-4E21-8D57-446EFADEFB81}" destId="{E9546B38-D1F3-4553-8159-CAAF840D68AC}" srcOrd="1" destOrd="0" parTransId="{BD8BAC9D-1461-4C05-BAD5-EE0FBA4044F0}" sibTransId="{411FB974-0CDA-4E67-A412-F9B9B2D6B692}"/>
    <dgm:cxn modelId="{E977BC08-14B5-4B0D-9073-B67B7C337B7A}" type="presParOf" srcId="{11E061B2-9E9E-4300-A2FD-45BB9440E1AD}" destId="{BEAB5172-5080-4F6D-B27A-45C8F2088FAF}" srcOrd="0" destOrd="0" presId="urn:microsoft.com/office/officeart/2018/5/layout/IconCircleLabelList"/>
    <dgm:cxn modelId="{20189D49-B75B-4733-B191-233D78F2448D}" type="presParOf" srcId="{BEAB5172-5080-4F6D-B27A-45C8F2088FAF}" destId="{93CA65DD-CBDC-4F19-BA7E-C5CC1B15925A}" srcOrd="0" destOrd="0" presId="urn:microsoft.com/office/officeart/2018/5/layout/IconCircleLabelList"/>
    <dgm:cxn modelId="{CAD5213D-DD87-411A-9833-7B8CD1EF4E54}" type="presParOf" srcId="{BEAB5172-5080-4F6D-B27A-45C8F2088FAF}" destId="{EF69B2F6-7620-46EC-908D-92282CE9AB93}" srcOrd="1" destOrd="0" presId="urn:microsoft.com/office/officeart/2018/5/layout/IconCircleLabelList"/>
    <dgm:cxn modelId="{EC49AF6A-6D1E-4849-A3E5-E72671F7247F}" type="presParOf" srcId="{BEAB5172-5080-4F6D-B27A-45C8F2088FAF}" destId="{E1448AE0-2A1B-4E1C-857A-71BE07A7E132}" srcOrd="2" destOrd="0" presId="urn:microsoft.com/office/officeart/2018/5/layout/IconCircleLabelList"/>
    <dgm:cxn modelId="{74E0E67D-BE2E-4CDA-AEC4-5FBEE397B437}" type="presParOf" srcId="{BEAB5172-5080-4F6D-B27A-45C8F2088FAF}" destId="{697561A2-5998-42BC-BA13-7303A8AD02B0}" srcOrd="3" destOrd="0" presId="urn:microsoft.com/office/officeart/2018/5/layout/IconCircleLabelList"/>
    <dgm:cxn modelId="{8195BE8A-59E2-4A78-B03F-BF32782D48E5}" type="presParOf" srcId="{11E061B2-9E9E-4300-A2FD-45BB9440E1AD}" destId="{7F2C4667-0B0F-41C5-8C9C-9E72564ABD22}" srcOrd="1" destOrd="0" presId="urn:microsoft.com/office/officeart/2018/5/layout/IconCircleLabelList"/>
    <dgm:cxn modelId="{B15413D4-8B93-4FEC-B484-1D3B55E82D03}" type="presParOf" srcId="{11E061B2-9E9E-4300-A2FD-45BB9440E1AD}" destId="{15B3A744-2F40-4C1A-B66C-73CC6BE1694F}" srcOrd="2" destOrd="0" presId="urn:microsoft.com/office/officeart/2018/5/layout/IconCircleLabelList"/>
    <dgm:cxn modelId="{3B00539C-FFBC-48FA-8125-B399B1F95E64}" type="presParOf" srcId="{15B3A744-2F40-4C1A-B66C-73CC6BE1694F}" destId="{A32E522D-3C49-4321-857A-4847573B8FAF}" srcOrd="0" destOrd="0" presId="urn:microsoft.com/office/officeart/2018/5/layout/IconCircleLabelList"/>
    <dgm:cxn modelId="{0D21D9F1-A7CE-4752-97AC-DABCC3A3D165}" type="presParOf" srcId="{15B3A744-2F40-4C1A-B66C-73CC6BE1694F}" destId="{4D4B7DFA-0142-4C11-AFFC-F9CE45D9E1C4}" srcOrd="1" destOrd="0" presId="urn:microsoft.com/office/officeart/2018/5/layout/IconCircleLabelList"/>
    <dgm:cxn modelId="{A2A52319-7CD1-4380-A14A-C0F44E4E809F}" type="presParOf" srcId="{15B3A744-2F40-4C1A-B66C-73CC6BE1694F}" destId="{D6DCDF0E-EF1F-4048-AE50-BA66E78138BB}" srcOrd="2" destOrd="0" presId="urn:microsoft.com/office/officeart/2018/5/layout/IconCircleLabelList"/>
    <dgm:cxn modelId="{A1E02DCE-D8DC-47A6-A43D-5789C6CF8823}" type="presParOf" srcId="{15B3A744-2F40-4C1A-B66C-73CC6BE1694F}" destId="{16C799E7-B44F-4625-BE05-30CB113F9279}" srcOrd="3" destOrd="0" presId="urn:microsoft.com/office/officeart/2018/5/layout/IconCircleLabelList"/>
    <dgm:cxn modelId="{EEEE05E8-B7CB-4C79-A91A-125C4993B2BD}" type="presParOf" srcId="{11E061B2-9E9E-4300-A2FD-45BB9440E1AD}" destId="{6B0136B2-A5BC-479C-8A97-7265D967E75E}" srcOrd="3" destOrd="0" presId="urn:microsoft.com/office/officeart/2018/5/layout/IconCircleLabelList"/>
    <dgm:cxn modelId="{70C857E7-90BB-45C0-A32C-B2B38EAB94FF}" type="presParOf" srcId="{11E061B2-9E9E-4300-A2FD-45BB9440E1AD}" destId="{D04EA58C-3B02-4103-8EF2-384EDF2EB153}" srcOrd="4" destOrd="0" presId="urn:microsoft.com/office/officeart/2018/5/layout/IconCircleLabelList"/>
    <dgm:cxn modelId="{F73C45E8-B841-49FC-AD38-6B2813933C19}" type="presParOf" srcId="{D04EA58C-3B02-4103-8EF2-384EDF2EB153}" destId="{C1F32F5E-5A52-481E-B8EA-6532A6409272}" srcOrd="0" destOrd="0" presId="urn:microsoft.com/office/officeart/2018/5/layout/IconCircleLabelList"/>
    <dgm:cxn modelId="{BE740109-3F0E-4CF4-BA7B-A200A79DD0F4}" type="presParOf" srcId="{D04EA58C-3B02-4103-8EF2-384EDF2EB153}" destId="{E1A24235-1AA9-4A15-A8D5-9F270755A986}" srcOrd="1" destOrd="0" presId="urn:microsoft.com/office/officeart/2018/5/layout/IconCircleLabelList"/>
    <dgm:cxn modelId="{7AAC566C-4445-4C5C-A00C-FB3759950995}" type="presParOf" srcId="{D04EA58C-3B02-4103-8EF2-384EDF2EB153}" destId="{C1FA3B32-7902-49AB-9034-4A1E0DD465C4}" srcOrd="2" destOrd="0" presId="urn:microsoft.com/office/officeart/2018/5/layout/IconCircleLabelList"/>
    <dgm:cxn modelId="{04CCB4F6-D542-4D01-99BA-94C7D80618B8}" type="presParOf" srcId="{D04EA58C-3B02-4103-8EF2-384EDF2EB153}" destId="{9B9737A6-2757-4A90-8400-2151F1E711E0}" srcOrd="3" destOrd="0" presId="urn:microsoft.com/office/officeart/2018/5/layout/IconCircleLabelList"/>
    <dgm:cxn modelId="{527177FF-3F9B-4566-84FB-43BC323584E2}" type="presParOf" srcId="{11E061B2-9E9E-4300-A2FD-45BB9440E1AD}" destId="{17711329-E99E-4D91-ABC2-94ED8082AAE6}" srcOrd="5" destOrd="0" presId="urn:microsoft.com/office/officeart/2018/5/layout/IconCircleLabelList"/>
    <dgm:cxn modelId="{34487391-B939-4DFE-974F-F5138FE8AFAF}" type="presParOf" srcId="{11E061B2-9E9E-4300-A2FD-45BB9440E1AD}" destId="{EAE03EF6-B096-4CF7-9780-B8C47F2A6B24}" srcOrd="6" destOrd="0" presId="urn:microsoft.com/office/officeart/2018/5/layout/IconCircleLabelList"/>
    <dgm:cxn modelId="{C4079F7A-7AF0-4A91-9556-68FFF0969766}" type="presParOf" srcId="{EAE03EF6-B096-4CF7-9780-B8C47F2A6B24}" destId="{82A5FB35-73FA-4743-8118-9A05BD1F36EF}" srcOrd="0" destOrd="0" presId="urn:microsoft.com/office/officeart/2018/5/layout/IconCircleLabelList"/>
    <dgm:cxn modelId="{323B3D33-4F10-4187-9A17-6532F991B09B}" type="presParOf" srcId="{EAE03EF6-B096-4CF7-9780-B8C47F2A6B24}" destId="{5C6F2393-1F28-406E-9023-73D660400A55}" srcOrd="1" destOrd="0" presId="urn:microsoft.com/office/officeart/2018/5/layout/IconCircleLabelList"/>
    <dgm:cxn modelId="{31586A6C-8A4C-402A-B5EB-E860C6A6D2FC}" type="presParOf" srcId="{EAE03EF6-B096-4CF7-9780-B8C47F2A6B24}" destId="{15DF3818-7374-42B6-B3A0-BB15D4DA94BB}" srcOrd="2" destOrd="0" presId="urn:microsoft.com/office/officeart/2018/5/layout/IconCircleLabelList"/>
    <dgm:cxn modelId="{8FE8ACD8-C9F3-44F3-804C-E03AD0725C94}" type="presParOf" srcId="{EAE03EF6-B096-4CF7-9780-B8C47F2A6B24}" destId="{925269FD-865F-4456-92D7-875D284C795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CA65DD-CBDC-4F19-BA7E-C5CC1B15925A}">
      <dsp:nvSpPr>
        <dsp:cNvPr id="0" name=""/>
        <dsp:cNvSpPr/>
      </dsp:nvSpPr>
      <dsp:spPr>
        <a:xfrm>
          <a:off x="973190"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9B2F6-7620-46EC-908D-92282CE9AB93}">
      <dsp:nvSpPr>
        <dsp:cNvPr id="0" name=""/>
        <dsp:cNvSpPr/>
      </dsp:nvSpPr>
      <dsp:spPr>
        <a:xfrm>
          <a:off x="1242597" y="1256131"/>
          <a:ext cx="725326" cy="725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7561A2-5998-42BC-BA13-7303A8AD02B0}">
      <dsp:nvSpPr>
        <dsp:cNvPr id="0" name=""/>
        <dsp:cNvSpPr/>
      </dsp:nvSpPr>
      <dsp:spPr>
        <a:xfrm>
          <a:off x="569079"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a:t>Research motivation</a:t>
          </a:r>
        </a:p>
      </dsp:txBody>
      <dsp:txXfrm>
        <a:off x="569079" y="2644614"/>
        <a:ext cx="2072362" cy="720000"/>
      </dsp:txXfrm>
    </dsp:sp>
    <dsp:sp modelId="{A32E522D-3C49-4321-857A-4847573B8FAF}">
      <dsp:nvSpPr>
        <dsp:cNvPr id="0" name=""/>
        <dsp:cNvSpPr/>
      </dsp:nvSpPr>
      <dsp:spPr>
        <a:xfrm>
          <a:off x="3408216"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4B7DFA-0142-4C11-AFFC-F9CE45D9E1C4}">
      <dsp:nvSpPr>
        <dsp:cNvPr id="0" name=""/>
        <dsp:cNvSpPr/>
      </dsp:nvSpPr>
      <dsp:spPr>
        <a:xfrm>
          <a:off x="3677623" y="1256131"/>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C799E7-B44F-4625-BE05-30CB113F9279}">
      <dsp:nvSpPr>
        <dsp:cNvPr id="0" name=""/>
        <dsp:cNvSpPr/>
      </dsp:nvSpPr>
      <dsp:spPr>
        <a:xfrm>
          <a:off x="3004105"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a:t>Aim and objectives development</a:t>
          </a:r>
        </a:p>
      </dsp:txBody>
      <dsp:txXfrm>
        <a:off x="3004105" y="2644614"/>
        <a:ext cx="2072362" cy="720000"/>
      </dsp:txXfrm>
    </dsp:sp>
    <dsp:sp modelId="{C1F32F5E-5A52-481E-B8EA-6532A6409272}">
      <dsp:nvSpPr>
        <dsp:cNvPr id="0" name=""/>
        <dsp:cNvSpPr/>
      </dsp:nvSpPr>
      <dsp:spPr>
        <a:xfrm>
          <a:off x="5843242"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A24235-1AA9-4A15-A8D5-9F270755A986}">
      <dsp:nvSpPr>
        <dsp:cNvPr id="0" name=""/>
        <dsp:cNvSpPr/>
      </dsp:nvSpPr>
      <dsp:spPr>
        <a:xfrm>
          <a:off x="6112649" y="1256131"/>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9737A6-2757-4A90-8400-2151F1E711E0}">
      <dsp:nvSpPr>
        <dsp:cNvPr id="0" name=""/>
        <dsp:cNvSpPr/>
      </dsp:nvSpPr>
      <dsp:spPr>
        <a:xfrm>
          <a:off x="5439131"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Overview of the Relevant literature</a:t>
          </a:r>
        </a:p>
      </dsp:txBody>
      <dsp:txXfrm>
        <a:off x="5439131" y="2644614"/>
        <a:ext cx="2072362" cy="720000"/>
      </dsp:txXfrm>
    </dsp:sp>
    <dsp:sp modelId="{82A5FB35-73FA-4743-8118-9A05BD1F36EF}">
      <dsp:nvSpPr>
        <dsp:cNvPr id="0" name=""/>
        <dsp:cNvSpPr/>
      </dsp:nvSpPr>
      <dsp:spPr>
        <a:xfrm>
          <a:off x="8278268" y="986724"/>
          <a:ext cx="1264141" cy="1264141"/>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6F2393-1F28-406E-9023-73D660400A55}">
      <dsp:nvSpPr>
        <dsp:cNvPr id="0" name=""/>
        <dsp:cNvSpPr/>
      </dsp:nvSpPr>
      <dsp:spPr>
        <a:xfrm>
          <a:off x="8547675" y="1256131"/>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5269FD-865F-4456-92D7-875D284C7952}">
      <dsp:nvSpPr>
        <dsp:cNvPr id="0" name=""/>
        <dsp:cNvSpPr/>
      </dsp:nvSpPr>
      <dsp:spPr>
        <a:xfrm>
          <a:off x="7874157" y="2644614"/>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Proposed future research methods</a:t>
          </a:r>
        </a:p>
      </dsp:txBody>
      <dsp:txXfrm>
        <a:off x="7874157" y="2644614"/>
        <a:ext cx="2072362"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7D28EA-A9C6-43C4-B985-D89E6D501EB0}" type="datetimeFigureOut">
              <a:rPr lang="en-GB" smtClean="0"/>
              <a:t>26/04/2022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497E31-1573-4183-8B8E-26D5BC95C4BF}" type="slidenum">
              <a:rPr lang="en-GB" smtClean="0"/>
              <a:t>‹#›</a:t>
            </a:fld>
            <a:endParaRPr lang="en-GB"/>
          </a:p>
        </p:txBody>
      </p:sp>
    </p:spTree>
    <p:extLst>
      <p:ext uri="{BB962C8B-B14F-4D97-AF65-F5344CB8AC3E}">
        <p14:creationId xmlns:p14="http://schemas.microsoft.com/office/powerpoint/2010/main" val="1688186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497E31-1573-4183-8B8E-26D5BC95C4BF}" type="slidenum">
              <a:rPr lang="en-GB" smtClean="0"/>
              <a:t>1</a:t>
            </a:fld>
            <a:endParaRPr lang="en-GB"/>
          </a:p>
        </p:txBody>
      </p:sp>
    </p:spTree>
    <p:extLst>
      <p:ext uri="{BB962C8B-B14F-4D97-AF65-F5344CB8AC3E}">
        <p14:creationId xmlns:p14="http://schemas.microsoft.com/office/powerpoint/2010/main" val="1633644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497E31-1573-4183-8B8E-26D5BC95C4BF}" type="slidenum">
              <a:rPr lang="en-GB" smtClean="0"/>
              <a:t>2</a:t>
            </a:fld>
            <a:endParaRPr lang="en-GB"/>
          </a:p>
        </p:txBody>
      </p:sp>
    </p:spTree>
    <p:extLst>
      <p:ext uri="{BB962C8B-B14F-4D97-AF65-F5344CB8AC3E}">
        <p14:creationId xmlns:p14="http://schemas.microsoft.com/office/powerpoint/2010/main" val="3760129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497E31-1573-4183-8B8E-26D5BC95C4BF}" type="slidenum">
              <a:rPr lang="en-GB" smtClean="0"/>
              <a:t>10</a:t>
            </a:fld>
            <a:endParaRPr lang="en-GB"/>
          </a:p>
        </p:txBody>
      </p:sp>
    </p:spTree>
    <p:extLst>
      <p:ext uri="{BB962C8B-B14F-4D97-AF65-F5344CB8AC3E}">
        <p14:creationId xmlns:p14="http://schemas.microsoft.com/office/powerpoint/2010/main" val="2078222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76E30-4DD5-4724-A530-FD1E3BB5D5F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FDEB64-9DFE-46C1-BC24-BBC228A794E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284556811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662740"/>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0">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5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DD7F87-FE8E-4421-8384-18492B540398}"/>
              </a:ext>
            </a:extLst>
          </p:cNvPr>
          <p:cNvSpPr>
            <a:spLocks noGrp="1"/>
          </p:cNvSpPr>
          <p:nvPr>
            <p:ph type="ctrTitle"/>
          </p:nvPr>
        </p:nvSpPr>
        <p:spPr>
          <a:xfrm>
            <a:off x="1285241" y="1008993"/>
            <a:ext cx="9231410" cy="3542045"/>
          </a:xfrm>
        </p:spPr>
        <p:txBody>
          <a:bodyPr anchor="b">
            <a:normAutofit/>
          </a:bodyPr>
          <a:lstStyle/>
          <a:p>
            <a:r>
              <a:rPr lang="en-GB" sz="4600" dirty="0"/>
              <a:t>Nocebo effect and its implications on ethical practice of communicating nuclear waste disposal with SME communities </a:t>
            </a:r>
          </a:p>
        </p:txBody>
      </p:sp>
      <p:sp>
        <p:nvSpPr>
          <p:cNvPr id="3" name="Subtitle 2">
            <a:extLst>
              <a:ext uri="{FF2B5EF4-FFF2-40B4-BE49-F238E27FC236}">
                <a16:creationId xmlns:a16="http://schemas.microsoft.com/office/drawing/2014/main" id="{828F1FAD-0A65-4033-9840-41AC6037194B}"/>
              </a:ext>
            </a:extLst>
          </p:cNvPr>
          <p:cNvSpPr>
            <a:spLocks noGrp="1"/>
          </p:cNvSpPr>
          <p:nvPr>
            <p:ph type="subTitle" idx="1"/>
          </p:nvPr>
        </p:nvSpPr>
        <p:spPr>
          <a:xfrm>
            <a:off x="2528132" y="4710164"/>
            <a:ext cx="7132335" cy="1312657"/>
          </a:xfrm>
        </p:spPr>
        <p:txBody>
          <a:bodyPr anchor="t">
            <a:normAutofit/>
          </a:bodyPr>
          <a:lstStyle/>
          <a:p>
            <a:r>
              <a:rPr lang="en-GB" dirty="0"/>
              <a:t>Kun Wang</a:t>
            </a:r>
          </a:p>
          <a:p>
            <a:r>
              <a:rPr lang="en-US" altLang="zh-CN" dirty="0"/>
              <a:t>kun.wang@manchester.ac.uk</a:t>
            </a:r>
            <a:endParaRPr lang="en-GB" dirty="0"/>
          </a:p>
        </p:txBody>
      </p:sp>
    </p:spTree>
    <p:extLst>
      <p:ext uri="{BB962C8B-B14F-4D97-AF65-F5344CB8AC3E}">
        <p14:creationId xmlns:p14="http://schemas.microsoft.com/office/powerpoint/2010/main" val="290947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D1CF593-CB2A-4B90-B478-BDB561E61125}"/>
              </a:ext>
            </a:extLst>
          </p:cNvPr>
          <p:cNvSpPr txBox="1"/>
          <p:nvPr/>
        </p:nvSpPr>
        <p:spPr>
          <a:xfrm>
            <a:off x="686834" y="1153572"/>
            <a:ext cx="3200400" cy="44611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kern="1200">
                <a:solidFill>
                  <a:srgbClr val="FFFFFF"/>
                </a:solidFill>
                <a:latin typeface="+mj-lt"/>
                <a:ea typeface="+mj-ea"/>
                <a:cs typeface="+mj-cs"/>
              </a:rPr>
              <a:t>Thank you &amp; reference list </a:t>
            </a: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67D84EE2-11AC-4A91-81B7-DFDD6924CB3C}"/>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900"/>
              <a:t>Bowrey, B. (2020). Nuclear Waste and Society : A Historiographic Review and Analysis of Two Approaches. Intersect, 14(1), 1–16. https://ojs.stanford.edu/ojs/index.php/intersect/article/view/1752</a:t>
            </a:r>
          </a:p>
          <a:p>
            <a:pPr indent="-228600">
              <a:lnSpc>
                <a:spcPct val="90000"/>
              </a:lnSpc>
              <a:spcAft>
                <a:spcPts val="600"/>
              </a:spcAft>
              <a:buFont typeface="Arial" panose="020B0604020202020204" pitchFamily="34" charset="0"/>
              <a:buChar char="•"/>
            </a:pPr>
            <a:r>
              <a:rPr lang="en-US" sz="900"/>
              <a:t>Cho, S. K. (2018). Development of the nuclear safety trust indicator. Nuclear Engineering and Technology, 50(7), 1168–1172. https://doi.org/10.1016/J.NET.2018.07.002</a:t>
            </a:r>
          </a:p>
          <a:p>
            <a:pPr indent="-228600">
              <a:lnSpc>
                <a:spcPct val="90000"/>
              </a:lnSpc>
              <a:spcAft>
                <a:spcPts val="600"/>
              </a:spcAft>
              <a:buFont typeface="Arial" panose="020B0604020202020204" pitchFamily="34" charset="0"/>
              <a:buChar char="•"/>
            </a:pPr>
            <a:r>
              <a:rPr lang="en-US" sz="900"/>
              <a:t>Evers, A. W. M., Colloca, L., Blease, C., Gaab, J., Jensen, K. B., Atlas, L. Y., Beedie, C. J., Benedetti, F., Bingel, U., Büchel, C., Bussemaker, M., Colagiuri, B., Crum, A. J., Finniss, D. G., Geers, A. L., Howick, J., Klinger, R., Meeuwis, S. H., Meissner, K., … Kirsch, I. (2021). What Should Clinicians Tell Patients about Placebo and Nocebo Effects? Practical Considerations Based on Expert Consensus. Psychotherapy and Psychosomatics, 90(1), 49–56. https://doi.org/10.1159/000510738</a:t>
            </a:r>
          </a:p>
          <a:p>
            <a:pPr indent="-228600">
              <a:lnSpc>
                <a:spcPct val="90000"/>
              </a:lnSpc>
              <a:spcAft>
                <a:spcPts val="600"/>
              </a:spcAft>
              <a:buFont typeface="Arial" panose="020B0604020202020204" pitchFamily="34" charset="0"/>
              <a:buChar char="•"/>
            </a:pPr>
            <a:r>
              <a:rPr lang="en-US" sz="900"/>
              <a:t>Lehtonen, M., Kajo, M., Kari, M., Jartti, T., &amp; Litmanen, T. (2021). Trust, mistrust and distrust as blind spots of Social Licence to Operate: illustration via three forerunner countries in nuclear waste management. Journal of Risk Research, 0(0), 1–17. https://doi.org/10.1080/13669877.2021.1957987</a:t>
            </a:r>
          </a:p>
          <a:p>
            <a:pPr indent="-228600">
              <a:lnSpc>
                <a:spcPct val="90000"/>
              </a:lnSpc>
              <a:spcAft>
                <a:spcPts val="600"/>
              </a:spcAft>
              <a:buFont typeface="Arial" panose="020B0604020202020204" pitchFamily="34" charset="0"/>
              <a:buChar char="•"/>
            </a:pPr>
            <a:r>
              <a:rPr lang="en-US" sz="900"/>
              <a:t>Lehtonen, M., Kojo, M., Jartti, T., Litmanen, T., &amp; Kari, M. (2020). The roles of the state and social licence to operate? Lessons from nuclear waste management in Finland, France, and Sweden. Energy Research &amp; Social Science, 61, 101353. https://doi.org/10.1016/J.ERSS.2019.101353</a:t>
            </a:r>
          </a:p>
          <a:p>
            <a:pPr indent="-228600">
              <a:lnSpc>
                <a:spcPct val="90000"/>
              </a:lnSpc>
              <a:spcAft>
                <a:spcPts val="600"/>
              </a:spcAft>
              <a:buFont typeface="Arial" panose="020B0604020202020204" pitchFamily="34" charset="0"/>
              <a:buChar char="•"/>
            </a:pPr>
            <a:r>
              <a:rPr lang="en-US" sz="900"/>
              <a:t>Lehtonen, M., Kojo, M., Kari, M., &amp; Litmanen, T. (2021). Healthy mistrust or complacent confidence? Civic vigilance in the reporting by leading newspapers on nuclear waste disposal in Finland and France. Risk, Hazards and Crisis in Public Policy, 12(2), 130–157. https://doi.org/10.1002/rhc3.12210</a:t>
            </a:r>
          </a:p>
          <a:p>
            <a:pPr indent="-228600">
              <a:lnSpc>
                <a:spcPct val="90000"/>
              </a:lnSpc>
              <a:spcAft>
                <a:spcPts val="600"/>
              </a:spcAft>
              <a:buFont typeface="Arial" panose="020B0604020202020204" pitchFamily="34" charset="0"/>
              <a:buChar char="•"/>
            </a:pPr>
            <a:r>
              <a:rPr lang="en-US" sz="900"/>
              <a:t>Litmanen, T. (2016). Cultural approach to the perception of risk: analysing concern about the siting of a high-level nuclear waste facility in Finland: Https://Doi.Org/10.1177/0734242X9901700307, 17(3), 212–219. https://doi.org/10.1177/0734242X9901700307</a:t>
            </a:r>
          </a:p>
          <a:p>
            <a:pPr indent="-228600">
              <a:lnSpc>
                <a:spcPct val="90000"/>
              </a:lnSpc>
              <a:spcAft>
                <a:spcPts val="600"/>
              </a:spcAft>
              <a:buFont typeface="Arial" panose="020B0604020202020204" pitchFamily="34" charset="0"/>
              <a:buChar char="•"/>
            </a:pPr>
            <a:r>
              <a:rPr lang="en-US" sz="900"/>
              <a:t>Perko, T., &amp; Martell, M. (2021). Communication and stakeholder engagement of microbiology in radioactive waste disposal. The Microbiology of Nuclear Waste Disposal, 291–320. https://doi.org/10.1016/B978-0-12-818695-4.00013-7</a:t>
            </a:r>
          </a:p>
          <a:p>
            <a:pPr indent="-228600">
              <a:lnSpc>
                <a:spcPct val="90000"/>
              </a:lnSpc>
              <a:spcAft>
                <a:spcPts val="600"/>
              </a:spcAft>
              <a:buFont typeface="Arial" panose="020B0604020202020204" pitchFamily="34" charset="0"/>
              <a:buChar char="•"/>
            </a:pPr>
            <a:r>
              <a:rPr lang="en-US" sz="900"/>
              <a:t>Qi, W. H., Qi, M. L., &amp; Ji, Y. M. (2020). The effect path of public communication on public acceptance of nuclear energy. Energy Policy, 144, 111655. https://doi.org/10.1016/J.ENPOL.2020.111655</a:t>
            </a:r>
          </a:p>
          <a:p>
            <a:pPr indent="-228600">
              <a:lnSpc>
                <a:spcPct val="90000"/>
              </a:lnSpc>
              <a:spcAft>
                <a:spcPts val="600"/>
              </a:spcAft>
              <a:buFont typeface="Arial" panose="020B0604020202020204" pitchFamily="34" charset="0"/>
              <a:buChar char="•"/>
            </a:pPr>
            <a:r>
              <a:rPr lang="en-US" sz="900"/>
              <a:t>Qiu, H., Weng, S., &amp; Wu, M. S. (2020). The mediation of news framing between public trust and nuclear risk reactions in post-Fukushima China: A case study. Https://Doi.Org/10.1080/13669877.2020.1749116, 24(2), 167–182. https://doi.org/10.1080/13669877.2020.1749116</a:t>
            </a:r>
          </a:p>
          <a:p>
            <a:pPr indent="-228600">
              <a:lnSpc>
                <a:spcPct val="90000"/>
              </a:lnSpc>
              <a:spcAft>
                <a:spcPts val="600"/>
              </a:spcAft>
              <a:buFont typeface="Arial" panose="020B0604020202020204" pitchFamily="34" charset="0"/>
              <a:buChar char="•"/>
            </a:pPr>
            <a:r>
              <a:rPr lang="en-US" sz="900"/>
              <a:t>Rodrigues1, R. B., &amp; Vicente2, R. (n.d.). New Tools of Public Communication on Radioactive Waste Disposal Projects.</a:t>
            </a:r>
          </a:p>
          <a:p>
            <a:pPr indent="-228600">
              <a:lnSpc>
                <a:spcPct val="90000"/>
              </a:lnSpc>
              <a:spcAft>
                <a:spcPts val="600"/>
              </a:spcAft>
              <a:buFont typeface="Arial" panose="020B0604020202020204" pitchFamily="34" charset="0"/>
              <a:buChar char="•"/>
            </a:pPr>
            <a:r>
              <a:rPr lang="en-US" sz="900"/>
              <a:t>Roh, S., &amp; Lee, J. W. (2018). Differentiated effects of risk perception dimensions on nuclear power acceptance in South Korea. Energy Policy, 122, 727–735. https://doi.org/10.1016/J.ENPOL.2018.05.018</a:t>
            </a:r>
          </a:p>
          <a:p>
            <a:pPr indent="-228600">
              <a:lnSpc>
                <a:spcPct val="90000"/>
              </a:lnSpc>
              <a:spcAft>
                <a:spcPts val="600"/>
              </a:spcAft>
              <a:buFont typeface="Arial" panose="020B0604020202020204" pitchFamily="34" charset="0"/>
              <a:buChar char="•"/>
            </a:pPr>
            <a:r>
              <a:rPr lang="en-US" sz="900"/>
              <a:t>Sjöberg, L. (2003). Attitudes and risk perceptions of stakeholders in a nuclear waste siting issue. Risk Analysis, 23(4), 739–749. https://doi.org/10.1111/1539-6924.00352</a:t>
            </a:r>
          </a:p>
          <a:p>
            <a:pPr indent="-228600">
              <a:lnSpc>
                <a:spcPct val="90000"/>
              </a:lnSpc>
              <a:spcAft>
                <a:spcPts val="600"/>
              </a:spcAft>
              <a:buFont typeface="Arial" panose="020B0604020202020204" pitchFamily="34" charset="0"/>
              <a:buChar char="•"/>
            </a:pPr>
            <a:r>
              <a:rPr lang="en-US" sz="900"/>
              <a:t>Wells, R. E., &amp; Kaptchuk, T. J. (2012). To Tell the Truth, the Whole Truth, May Do Patients Harm: The Problem of the Nocebo Effect for Informed Consent. American Journal of Bioethics, 12(3), 22–29. https://doi.org/10.1080/15265161.2011.652798</a:t>
            </a:r>
          </a:p>
          <a:p>
            <a:pPr indent="-228600">
              <a:lnSpc>
                <a:spcPct val="90000"/>
              </a:lnSpc>
              <a:spcAft>
                <a:spcPts val="600"/>
              </a:spcAft>
              <a:buFont typeface="Arial" panose="020B0604020202020204" pitchFamily="34" charset="0"/>
              <a:buChar char="•"/>
            </a:pPr>
            <a:r>
              <a:rPr lang="en-US" sz="900"/>
              <a:t>Yli-Kauhaluoma, S., &amp; Hänninen, H. (2014). Tale taming radioactive fears: Linking nuclear waste disposal to the “continuum of the good.” Public Understanding of Science, 23(3), 316–330. https://doi.org/10.1177/0963662513503773</a:t>
            </a:r>
          </a:p>
          <a:p>
            <a:pPr indent="-228600">
              <a:lnSpc>
                <a:spcPct val="90000"/>
              </a:lnSpc>
              <a:spcAft>
                <a:spcPts val="600"/>
              </a:spcAft>
              <a:buFont typeface="Arial" panose="020B0604020202020204" pitchFamily="34" charset="0"/>
              <a:buChar char="•"/>
            </a:pPr>
            <a:endParaRPr lang="en-US" sz="900"/>
          </a:p>
        </p:txBody>
      </p:sp>
    </p:spTree>
    <p:extLst>
      <p:ext uri="{BB962C8B-B14F-4D97-AF65-F5344CB8AC3E}">
        <p14:creationId xmlns:p14="http://schemas.microsoft.com/office/powerpoint/2010/main" val="49018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406127B-A93F-474C-8A6A-5E304E453546}"/>
              </a:ext>
            </a:extLst>
          </p:cNvPr>
          <p:cNvSpPr txBox="1"/>
          <p:nvPr/>
        </p:nvSpPr>
        <p:spPr>
          <a:xfrm>
            <a:off x="838200" y="556995"/>
            <a:ext cx="10515600" cy="113369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altLang="zh-CN" sz="5200" kern="1200">
                <a:solidFill>
                  <a:schemeClr val="tx1"/>
                </a:solidFill>
                <a:latin typeface="+mj-lt"/>
                <a:ea typeface="+mj-ea"/>
                <a:cs typeface="+mj-cs"/>
              </a:rPr>
              <a:t>Outline</a:t>
            </a:r>
          </a:p>
        </p:txBody>
      </p:sp>
      <p:graphicFrame>
        <p:nvGraphicFramePr>
          <p:cNvPr id="6" name="TextBox 3">
            <a:extLst>
              <a:ext uri="{FF2B5EF4-FFF2-40B4-BE49-F238E27FC236}">
                <a16:creationId xmlns:a16="http://schemas.microsoft.com/office/drawing/2014/main" id="{3B4B131D-82B2-8DAA-6D98-E6425C8E2123}"/>
              </a:ext>
            </a:extLst>
          </p:cNvPr>
          <p:cNvGraphicFramePr/>
          <p:nvPr>
            <p:extLst>
              <p:ext uri="{D42A27DB-BD31-4B8C-83A1-F6EECF244321}">
                <p14:modId xmlns:p14="http://schemas.microsoft.com/office/powerpoint/2010/main" val="8184005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2032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D0C0A52-2EF6-4FA3-B690-3E6AFC10082C}"/>
              </a:ext>
            </a:extLst>
          </p:cNvPr>
          <p:cNvSpPr txBox="1"/>
          <p:nvPr/>
        </p:nvSpPr>
        <p:spPr>
          <a:xfrm>
            <a:off x="508000" y="733779"/>
            <a:ext cx="8352095" cy="646331"/>
          </a:xfrm>
          <a:prstGeom prst="rect">
            <a:avLst/>
          </a:prstGeom>
          <a:noFill/>
        </p:spPr>
        <p:txBody>
          <a:bodyPr wrap="none" rtlCol="0">
            <a:spAutoFit/>
          </a:bodyPr>
          <a:lstStyle/>
          <a:p>
            <a:r>
              <a:rPr lang="en-GB" sz="3600" b="1" dirty="0"/>
              <a:t>Nocebo phenomenon: Fears of </a:t>
            </a:r>
            <a:r>
              <a:rPr lang="en-GB" sz="3600" b="1"/>
              <a:t>side effects</a:t>
            </a:r>
            <a:endParaRPr lang="en-GB" sz="3600" b="1" dirty="0"/>
          </a:p>
        </p:txBody>
      </p:sp>
      <p:sp>
        <p:nvSpPr>
          <p:cNvPr id="5" name="TextBox 4">
            <a:extLst>
              <a:ext uri="{FF2B5EF4-FFF2-40B4-BE49-F238E27FC236}">
                <a16:creationId xmlns:a16="http://schemas.microsoft.com/office/drawing/2014/main" id="{055F2339-96B0-4502-8590-597BC6538703}"/>
              </a:ext>
            </a:extLst>
          </p:cNvPr>
          <p:cNvSpPr txBox="1"/>
          <p:nvPr/>
        </p:nvSpPr>
        <p:spPr>
          <a:xfrm>
            <a:off x="1638324" y="2560257"/>
            <a:ext cx="8094133" cy="2062103"/>
          </a:xfrm>
          <a:prstGeom prst="rect">
            <a:avLst/>
          </a:prstGeom>
          <a:noFill/>
        </p:spPr>
        <p:txBody>
          <a:bodyPr wrap="square" rtlCol="0">
            <a:spAutoFit/>
          </a:bodyPr>
          <a:lstStyle/>
          <a:p>
            <a:r>
              <a:rPr lang="en-GB" sz="3200" b="1" dirty="0"/>
              <a:t>Nocebo effects: </a:t>
            </a:r>
            <a:r>
              <a:rPr lang="en-GB" sz="3200" dirty="0"/>
              <a:t>are adverse effects arise due to factors such as what patient expects, the patient-clinician relationship and other contextual factors (Evers et al, 2021).</a:t>
            </a:r>
          </a:p>
        </p:txBody>
      </p:sp>
      <p:pic>
        <p:nvPicPr>
          <p:cNvPr id="8" name="Picture 7">
            <a:extLst>
              <a:ext uri="{FF2B5EF4-FFF2-40B4-BE49-F238E27FC236}">
                <a16:creationId xmlns:a16="http://schemas.microsoft.com/office/drawing/2014/main" id="{9931A8B2-78E3-42EA-8F5B-488F55C9E89E}"/>
              </a:ext>
            </a:extLst>
          </p:cNvPr>
          <p:cNvPicPr>
            <a:picLocks noChangeAspect="1"/>
          </p:cNvPicPr>
          <p:nvPr/>
        </p:nvPicPr>
        <p:blipFill>
          <a:blip r:embed="rId2">
            <a:alphaModFix amt="51000"/>
          </a:blip>
          <a:stretch>
            <a:fillRect/>
          </a:stretch>
        </p:blipFill>
        <p:spPr>
          <a:xfrm>
            <a:off x="10824306" y="5175682"/>
            <a:ext cx="992105" cy="1380523"/>
          </a:xfrm>
          <a:prstGeom prst="rect">
            <a:avLst/>
          </a:prstGeom>
        </p:spPr>
      </p:pic>
    </p:spTree>
    <p:extLst>
      <p:ext uri="{BB962C8B-B14F-4D97-AF65-F5344CB8AC3E}">
        <p14:creationId xmlns:p14="http://schemas.microsoft.com/office/powerpoint/2010/main" val="162700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D61B90-9B2C-44D0-90E3-4FA97CDF3F09}"/>
              </a:ext>
            </a:extLst>
          </p:cNvPr>
          <p:cNvSpPr txBox="1"/>
          <p:nvPr/>
        </p:nvSpPr>
        <p:spPr>
          <a:xfrm>
            <a:off x="869245" y="1603023"/>
            <a:ext cx="7236177" cy="5355312"/>
          </a:xfrm>
          <a:prstGeom prst="rect">
            <a:avLst/>
          </a:prstGeom>
          <a:noFill/>
        </p:spPr>
        <p:txBody>
          <a:bodyPr wrap="square" rtlCol="0">
            <a:spAutoFit/>
          </a:bodyPr>
          <a:lstStyle/>
          <a:p>
            <a:r>
              <a:rPr lang="en-GB" sz="2400" dirty="0"/>
              <a:t>Technology and policy is a double-edged sword that can carry people‘s expectations， but at the same time it can also create fear. People are fearful of things they don't understand, which causes a rejection of new technologies that could lead to cost. For example, a popular theory has linked 5G to the spread of COVID-19, leading to misinformation and the burning of 5G towers in the United Kingdom (Ahmed, 2020). </a:t>
            </a:r>
          </a:p>
          <a:p>
            <a:endParaRPr lang="en-GB" sz="2400" dirty="0"/>
          </a:p>
          <a:p>
            <a:r>
              <a:rPr lang="en-GB" sz="2400" dirty="0"/>
              <a:t>Fear is a frequently occurring  attitude that requires considerations by nuclear waste faculties (Greenberg and Truelove, 2011; </a:t>
            </a:r>
            <a:r>
              <a:rPr lang="en-GB" sz="2400" dirty="0" err="1"/>
              <a:t>Perko</a:t>
            </a:r>
            <a:r>
              <a:rPr lang="en-GB" sz="2400" dirty="0"/>
              <a:t> and Martell, 2021). </a:t>
            </a:r>
          </a:p>
          <a:p>
            <a:endParaRPr lang="en-GB" dirty="0"/>
          </a:p>
          <a:p>
            <a:endParaRPr lang="en-GB" dirty="0"/>
          </a:p>
          <a:p>
            <a:endParaRPr lang="en-GB" dirty="0"/>
          </a:p>
        </p:txBody>
      </p:sp>
      <p:sp>
        <p:nvSpPr>
          <p:cNvPr id="8" name="TextBox 7">
            <a:extLst>
              <a:ext uri="{FF2B5EF4-FFF2-40B4-BE49-F238E27FC236}">
                <a16:creationId xmlns:a16="http://schemas.microsoft.com/office/drawing/2014/main" id="{07443BB0-6ED2-4F18-A943-CD53D1327CDE}"/>
              </a:ext>
            </a:extLst>
          </p:cNvPr>
          <p:cNvSpPr txBox="1"/>
          <p:nvPr/>
        </p:nvSpPr>
        <p:spPr>
          <a:xfrm>
            <a:off x="474461" y="564444"/>
            <a:ext cx="5748177" cy="646331"/>
          </a:xfrm>
          <a:prstGeom prst="rect">
            <a:avLst/>
          </a:prstGeom>
          <a:noFill/>
        </p:spPr>
        <p:txBody>
          <a:bodyPr wrap="none" rtlCol="0">
            <a:spAutoFit/>
          </a:bodyPr>
          <a:lstStyle/>
          <a:p>
            <a:r>
              <a:rPr lang="en-GB" sz="3600" b="1" dirty="0"/>
              <a:t>Fears and public behaviours: </a:t>
            </a:r>
          </a:p>
        </p:txBody>
      </p:sp>
      <p:pic>
        <p:nvPicPr>
          <p:cNvPr id="9" name="Picture 8">
            <a:extLst>
              <a:ext uri="{FF2B5EF4-FFF2-40B4-BE49-F238E27FC236}">
                <a16:creationId xmlns:a16="http://schemas.microsoft.com/office/drawing/2014/main" id="{99041B33-2EC0-434B-A5FC-D114936BE69C}"/>
              </a:ext>
            </a:extLst>
          </p:cNvPr>
          <p:cNvPicPr>
            <a:picLocks noChangeAspect="1"/>
          </p:cNvPicPr>
          <p:nvPr/>
        </p:nvPicPr>
        <p:blipFill>
          <a:blip r:embed="rId2"/>
          <a:stretch>
            <a:fillRect/>
          </a:stretch>
        </p:blipFill>
        <p:spPr>
          <a:xfrm flipH="1">
            <a:off x="8699982" y="2126804"/>
            <a:ext cx="2845405" cy="2332299"/>
          </a:xfrm>
          <a:prstGeom prst="rect">
            <a:avLst/>
          </a:prstGeom>
        </p:spPr>
      </p:pic>
      <p:sp>
        <p:nvSpPr>
          <p:cNvPr id="10" name="TextBox 9">
            <a:extLst>
              <a:ext uri="{FF2B5EF4-FFF2-40B4-BE49-F238E27FC236}">
                <a16:creationId xmlns:a16="http://schemas.microsoft.com/office/drawing/2014/main" id="{ED2263F4-10D4-4BF8-BBD0-F42EB0622F8E}"/>
              </a:ext>
            </a:extLst>
          </p:cNvPr>
          <p:cNvSpPr txBox="1"/>
          <p:nvPr/>
        </p:nvSpPr>
        <p:spPr>
          <a:xfrm>
            <a:off x="9512582" y="4731196"/>
            <a:ext cx="1220206" cy="369332"/>
          </a:xfrm>
          <a:prstGeom prst="rect">
            <a:avLst/>
          </a:prstGeom>
          <a:noFill/>
        </p:spPr>
        <p:txBody>
          <a:bodyPr wrap="none" rtlCol="0">
            <a:spAutoFit/>
          </a:bodyPr>
          <a:lstStyle/>
          <a:p>
            <a:r>
              <a:rPr lang="en-GB" dirty="0"/>
              <a:t>BBC (2020)</a:t>
            </a:r>
          </a:p>
        </p:txBody>
      </p:sp>
      <p:pic>
        <p:nvPicPr>
          <p:cNvPr id="2" name="Picture 1">
            <a:extLst>
              <a:ext uri="{FF2B5EF4-FFF2-40B4-BE49-F238E27FC236}">
                <a16:creationId xmlns:a16="http://schemas.microsoft.com/office/drawing/2014/main" id="{A107CD8E-CAF5-48E4-8F26-9379C853DFCD}"/>
              </a:ext>
            </a:extLst>
          </p:cNvPr>
          <p:cNvPicPr>
            <a:picLocks noChangeAspect="1"/>
          </p:cNvPicPr>
          <p:nvPr/>
        </p:nvPicPr>
        <p:blipFill>
          <a:blip r:embed="rId3"/>
          <a:stretch>
            <a:fillRect/>
          </a:stretch>
        </p:blipFill>
        <p:spPr>
          <a:xfrm>
            <a:off x="11051568" y="5335510"/>
            <a:ext cx="987638" cy="1377815"/>
          </a:xfrm>
          <a:prstGeom prst="rect">
            <a:avLst/>
          </a:prstGeom>
        </p:spPr>
      </p:pic>
    </p:spTree>
    <p:extLst>
      <p:ext uri="{BB962C8B-B14F-4D97-AF65-F5344CB8AC3E}">
        <p14:creationId xmlns:p14="http://schemas.microsoft.com/office/powerpoint/2010/main" val="2186948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5335BB-7F95-4887-9E4B-263776A8C868}"/>
              </a:ext>
            </a:extLst>
          </p:cNvPr>
          <p:cNvSpPr txBox="1"/>
          <p:nvPr/>
        </p:nvSpPr>
        <p:spPr>
          <a:xfrm>
            <a:off x="1823153" y="2620695"/>
            <a:ext cx="8111067" cy="3046988"/>
          </a:xfrm>
          <a:prstGeom prst="rect">
            <a:avLst/>
          </a:prstGeom>
          <a:noFill/>
        </p:spPr>
        <p:txBody>
          <a:bodyPr wrap="square">
            <a:spAutoFit/>
          </a:bodyPr>
          <a:lstStyle/>
          <a:p>
            <a:pPr marL="285750" indent="-285750">
              <a:buFont typeface="Arial" panose="020B0604020202020204" pitchFamily="34" charset="0"/>
              <a:buChar char="•"/>
            </a:pPr>
            <a:r>
              <a:rPr lang="en-GB" sz="2400" dirty="0"/>
              <a:t>To categorise the information types related to radioactive waste available to a certain type of community </a:t>
            </a:r>
          </a:p>
          <a:p>
            <a:pPr marL="285750" indent="-285750">
              <a:buFont typeface="Arial" panose="020B0604020202020204" pitchFamily="34" charset="0"/>
              <a:buChar char="•"/>
            </a:pPr>
            <a:r>
              <a:rPr lang="en-GB" sz="2400" dirty="0"/>
              <a:t>To investigate the effects of the information on the emotions and reactions of the local communities’ representatives </a:t>
            </a:r>
          </a:p>
          <a:p>
            <a:pPr marL="285750" indent="-285750">
              <a:buFont typeface="Arial" panose="020B0604020202020204" pitchFamily="34" charset="0"/>
              <a:buChar char="•"/>
            </a:pPr>
            <a:r>
              <a:rPr lang="en-GB" sz="2400" dirty="0"/>
              <a:t>To develop a framework to mitigate the fears based on the community context</a:t>
            </a:r>
          </a:p>
          <a:p>
            <a:pPr marL="285750" indent="-285750">
              <a:buFont typeface="Arial" panose="020B0604020202020204" pitchFamily="34" charset="0"/>
              <a:buChar char="•"/>
            </a:pPr>
            <a:r>
              <a:rPr lang="en-GB" sz="2400" dirty="0"/>
              <a:t>To propose information circulation and ethical communication framework</a:t>
            </a:r>
          </a:p>
        </p:txBody>
      </p:sp>
      <p:sp>
        <p:nvSpPr>
          <p:cNvPr id="6" name="TextBox 5">
            <a:extLst>
              <a:ext uri="{FF2B5EF4-FFF2-40B4-BE49-F238E27FC236}">
                <a16:creationId xmlns:a16="http://schemas.microsoft.com/office/drawing/2014/main" id="{9D95C1D1-C369-4AFD-B75B-5128851DA9C6}"/>
              </a:ext>
            </a:extLst>
          </p:cNvPr>
          <p:cNvSpPr txBox="1"/>
          <p:nvPr/>
        </p:nvSpPr>
        <p:spPr>
          <a:xfrm>
            <a:off x="795685" y="1636594"/>
            <a:ext cx="9996675" cy="892552"/>
          </a:xfrm>
          <a:prstGeom prst="rect">
            <a:avLst/>
          </a:prstGeom>
          <a:noFill/>
        </p:spPr>
        <p:txBody>
          <a:bodyPr wrap="square" rtlCol="0">
            <a:spAutoFit/>
          </a:bodyPr>
          <a:lstStyle/>
          <a:p>
            <a:r>
              <a:rPr lang="en-GB" sz="2800" b="1" dirty="0"/>
              <a:t>Aim: </a:t>
            </a:r>
            <a:r>
              <a:rPr lang="en-GB" sz="2400" dirty="0"/>
              <a:t>to evaluate and reduce the possibilities of causing fears based current information of nuclear waste management delivered to a community. </a:t>
            </a:r>
            <a:endParaRPr lang="en-GB" dirty="0"/>
          </a:p>
        </p:txBody>
      </p:sp>
      <p:sp>
        <p:nvSpPr>
          <p:cNvPr id="7" name="TextBox 6">
            <a:extLst>
              <a:ext uri="{FF2B5EF4-FFF2-40B4-BE49-F238E27FC236}">
                <a16:creationId xmlns:a16="http://schemas.microsoft.com/office/drawing/2014/main" id="{CA388F7B-ECAD-44A5-A176-8D22EA2CB8C0}"/>
              </a:ext>
            </a:extLst>
          </p:cNvPr>
          <p:cNvSpPr txBox="1"/>
          <p:nvPr/>
        </p:nvSpPr>
        <p:spPr>
          <a:xfrm>
            <a:off x="711200" y="745067"/>
            <a:ext cx="3685048" cy="584775"/>
          </a:xfrm>
          <a:prstGeom prst="rect">
            <a:avLst/>
          </a:prstGeom>
          <a:noFill/>
        </p:spPr>
        <p:txBody>
          <a:bodyPr wrap="none" rtlCol="0">
            <a:spAutoFit/>
          </a:bodyPr>
          <a:lstStyle/>
          <a:p>
            <a:r>
              <a:rPr lang="en-GB" sz="3200" b="1" dirty="0"/>
              <a:t>Aim and Objectives: </a:t>
            </a:r>
          </a:p>
        </p:txBody>
      </p:sp>
      <p:pic>
        <p:nvPicPr>
          <p:cNvPr id="8" name="Picture 7">
            <a:extLst>
              <a:ext uri="{FF2B5EF4-FFF2-40B4-BE49-F238E27FC236}">
                <a16:creationId xmlns:a16="http://schemas.microsoft.com/office/drawing/2014/main" id="{4FAC71FE-174C-451A-8809-941FEE8F2117}"/>
              </a:ext>
            </a:extLst>
          </p:cNvPr>
          <p:cNvPicPr>
            <a:picLocks noChangeAspect="1"/>
          </p:cNvPicPr>
          <p:nvPr/>
        </p:nvPicPr>
        <p:blipFill>
          <a:blip r:embed="rId2">
            <a:alphaModFix amt="46000"/>
          </a:blip>
          <a:stretch>
            <a:fillRect/>
          </a:stretch>
        </p:blipFill>
        <p:spPr>
          <a:xfrm>
            <a:off x="10963275" y="5323006"/>
            <a:ext cx="1228725" cy="1338262"/>
          </a:xfrm>
          <a:prstGeom prst="rect">
            <a:avLst/>
          </a:prstGeom>
        </p:spPr>
      </p:pic>
    </p:spTree>
    <p:extLst>
      <p:ext uri="{BB962C8B-B14F-4D97-AF65-F5344CB8AC3E}">
        <p14:creationId xmlns:p14="http://schemas.microsoft.com/office/powerpoint/2010/main" val="2372062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2A3F86-EDB4-4F8C-A478-CBD195D672F8}"/>
              </a:ext>
            </a:extLst>
          </p:cNvPr>
          <p:cNvSpPr txBox="1"/>
          <p:nvPr/>
        </p:nvSpPr>
        <p:spPr>
          <a:xfrm>
            <a:off x="882397" y="1568279"/>
            <a:ext cx="10356733" cy="4154984"/>
          </a:xfrm>
          <a:prstGeom prst="rect">
            <a:avLst/>
          </a:prstGeom>
          <a:noFill/>
        </p:spPr>
        <p:txBody>
          <a:bodyPr wrap="square" rtlCol="0">
            <a:spAutoFit/>
          </a:bodyPr>
          <a:lstStyle/>
          <a:p>
            <a:r>
              <a:rPr lang="en-GB" sz="2400" b="1" dirty="0"/>
              <a:t>Fear</a:t>
            </a:r>
            <a:r>
              <a:rPr lang="en-GB" sz="2400" dirty="0"/>
              <a:t> of nuclear has long been discussed and has been considered as a social constructed phenomenon, hence has been discussed with subjective perspectives and factors can impact on the subjective perspectives </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err="1">
                <a:effectLst/>
                <a:latin typeface="Calibri" panose="020F0502020204030204" pitchFamily="34" charset="0"/>
                <a:ea typeface="DengXian" panose="02010600030101010101" pitchFamily="2" charset="-122"/>
                <a:cs typeface="Times New Roman" panose="02020603050405020304" pitchFamily="18" charset="0"/>
              </a:rPr>
              <a:t>Yli-Kauhaluoma</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&amp; </a:t>
            </a:r>
            <a:r>
              <a:rPr lang="en-GB" sz="2400" dirty="0" err="1">
                <a:effectLst/>
                <a:latin typeface="Calibri" panose="020F0502020204030204" pitchFamily="34" charset="0"/>
                <a:ea typeface="DengXian" panose="02010600030101010101" pitchFamily="2" charset="-122"/>
                <a:cs typeface="Times New Roman" panose="02020603050405020304" pitchFamily="18" charset="0"/>
              </a:rPr>
              <a:t>Hänninen</a:t>
            </a:r>
            <a:r>
              <a:rPr lang="en-GB" sz="2400" dirty="0">
                <a:effectLst/>
                <a:latin typeface="Calibri" panose="020F0502020204030204" pitchFamily="34" charset="0"/>
                <a:ea typeface="DengXian" panose="02010600030101010101" pitchFamily="2" charset="-122"/>
                <a:cs typeface="Times New Roman" panose="02020603050405020304" pitchFamily="18" charset="0"/>
              </a:rPr>
              <a:t>, 2014)</a:t>
            </a:r>
            <a:r>
              <a:rPr lang="en-GB" sz="2400" dirty="0"/>
              <a:t>. </a:t>
            </a:r>
          </a:p>
          <a:p>
            <a:endParaRPr lang="en-GB" sz="2400" dirty="0"/>
          </a:p>
          <a:p>
            <a:pPr marL="342900" indent="-342900">
              <a:buFont typeface="Arial" panose="020B0604020202020204" pitchFamily="34" charset="0"/>
              <a:buChar char="•"/>
            </a:pPr>
            <a:r>
              <a:rPr lang="en-GB" sz="2400" dirty="0"/>
              <a:t>Subjective perceptions of risk: Q methodology; survey (e.g. Cho, 2018; </a:t>
            </a:r>
            <a:r>
              <a:rPr lang="en-GB" sz="2400" dirty="0" err="1"/>
              <a:t>Roh</a:t>
            </a:r>
            <a:r>
              <a:rPr lang="en-GB" sz="2400" dirty="0"/>
              <a:t> &amp; Lee, 2018; </a:t>
            </a:r>
            <a:r>
              <a:rPr lang="en-GB" sz="2400" dirty="0" err="1"/>
              <a:t>Sjöberg</a:t>
            </a:r>
            <a:r>
              <a:rPr lang="en-GB" sz="2400" dirty="0"/>
              <a:t>, 2003) – what and to what extend the public think about risk</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Impact factors: Survey; case studies; social media analysis  (</a:t>
            </a:r>
            <a:r>
              <a:rPr lang="en-GB" sz="2400" dirty="0" err="1"/>
              <a:t>e.g</a:t>
            </a:r>
            <a:r>
              <a:rPr lang="en-GB" sz="2400" dirty="0"/>
              <a:t> Lehtonen, Kojo, et al., 2021; Litmanen, 2016; </a:t>
            </a:r>
            <a:r>
              <a:rPr lang="en-GB" sz="2400" dirty="0" err="1"/>
              <a:t>Qiu</a:t>
            </a:r>
            <a:r>
              <a:rPr lang="en-GB" sz="2400" dirty="0"/>
              <a:t> et al., 2020)  - culture; personal background; </a:t>
            </a:r>
            <a:r>
              <a:rPr lang="en-GB" sz="2400" b="1" dirty="0"/>
              <a:t>how information is presented (framing)</a:t>
            </a:r>
          </a:p>
        </p:txBody>
      </p:sp>
      <p:pic>
        <p:nvPicPr>
          <p:cNvPr id="5" name="Picture 4">
            <a:extLst>
              <a:ext uri="{FF2B5EF4-FFF2-40B4-BE49-F238E27FC236}">
                <a16:creationId xmlns:a16="http://schemas.microsoft.com/office/drawing/2014/main" id="{63E92B30-F71A-46F1-B913-E32292A28FA2}"/>
              </a:ext>
            </a:extLst>
          </p:cNvPr>
          <p:cNvPicPr>
            <a:picLocks noChangeAspect="1"/>
          </p:cNvPicPr>
          <p:nvPr/>
        </p:nvPicPr>
        <p:blipFill>
          <a:blip r:embed="rId2">
            <a:alphaModFix amt="50000"/>
          </a:blip>
          <a:stretch>
            <a:fillRect/>
          </a:stretch>
        </p:blipFill>
        <p:spPr>
          <a:xfrm>
            <a:off x="10996314" y="5440219"/>
            <a:ext cx="968817" cy="1105332"/>
          </a:xfrm>
          <a:prstGeom prst="rect">
            <a:avLst/>
          </a:prstGeom>
        </p:spPr>
      </p:pic>
      <p:sp>
        <p:nvSpPr>
          <p:cNvPr id="7" name="TextBox 6">
            <a:extLst>
              <a:ext uri="{FF2B5EF4-FFF2-40B4-BE49-F238E27FC236}">
                <a16:creationId xmlns:a16="http://schemas.microsoft.com/office/drawing/2014/main" id="{BA4C701C-90ED-4489-92FC-C272DEB245CD}"/>
              </a:ext>
            </a:extLst>
          </p:cNvPr>
          <p:cNvSpPr txBox="1"/>
          <p:nvPr/>
        </p:nvSpPr>
        <p:spPr>
          <a:xfrm>
            <a:off x="725379" y="745991"/>
            <a:ext cx="4567058" cy="523220"/>
          </a:xfrm>
          <a:prstGeom prst="rect">
            <a:avLst/>
          </a:prstGeom>
          <a:noFill/>
        </p:spPr>
        <p:txBody>
          <a:bodyPr wrap="square" rtlCol="0">
            <a:spAutoFit/>
          </a:bodyPr>
          <a:lstStyle/>
          <a:p>
            <a:r>
              <a:rPr lang="en-GB" sz="2800" b="1" dirty="0"/>
              <a:t>Overview of the literature: </a:t>
            </a:r>
          </a:p>
        </p:txBody>
      </p:sp>
    </p:spTree>
    <p:extLst>
      <p:ext uri="{BB962C8B-B14F-4D97-AF65-F5344CB8AC3E}">
        <p14:creationId xmlns:p14="http://schemas.microsoft.com/office/powerpoint/2010/main" val="275240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5BA955-A453-4818-9309-53B9C87F16AE}"/>
              </a:ext>
            </a:extLst>
          </p:cNvPr>
          <p:cNvSpPr txBox="1"/>
          <p:nvPr/>
        </p:nvSpPr>
        <p:spPr>
          <a:xfrm>
            <a:off x="1151467" y="1525180"/>
            <a:ext cx="8771466" cy="830997"/>
          </a:xfrm>
          <a:prstGeom prst="rect">
            <a:avLst/>
          </a:prstGeom>
          <a:noFill/>
        </p:spPr>
        <p:txBody>
          <a:bodyPr wrap="square">
            <a:spAutoFit/>
          </a:bodyPr>
          <a:lstStyle/>
          <a:p>
            <a:r>
              <a:rPr lang="en-GB" sz="2400" b="1" dirty="0"/>
              <a:t>Communication </a:t>
            </a:r>
            <a:r>
              <a:rPr lang="en-GB" sz="2400" dirty="0"/>
              <a:t>and stakeholder involvement is important for effective, democratic, ethical, and transparent decisions.</a:t>
            </a:r>
          </a:p>
        </p:txBody>
      </p:sp>
      <p:sp>
        <p:nvSpPr>
          <p:cNvPr id="7" name="TextBox 6">
            <a:extLst>
              <a:ext uri="{FF2B5EF4-FFF2-40B4-BE49-F238E27FC236}">
                <a16:creationId xmlns:a16="http://schemas.microsoft.com/office/drawing/2014/main" id="{0423CFE6-3431-4B12-A127-6C5A40056404}"/>
              </a:ext>
            </a:extLst>
          </p:cNvPr>
          <p:cNvSpPr txBox="1"/>
          <p:nvPr/>
        </p:nvSpPr>
        <p:spPr>
          <a:xfrm>
            <a:off x="841022" y="4686489"/>
            <a:ext cx="10329333" cy="1908215"/>
          </a:xfrm>
          <a:prstGeom prst="rect">
            <a:avLst/>
          </a:prstGeom>
          <a:noFill/>
        </p:spPr>
        <p:txBody>
          <a:bodyPr wrap="square">
            <a:spAutoFit/>
          </a:bodyPr>
          <a:lstStyle/>
          <a:p>
            <a:r>
              <a:rPr lang="en-GB" sz="2000" i="1" dirty="0"/>
              <a:t>Though the trust can be enhanced by public communication, acceptance  of risk cannot be significantly  changed (Qi et al., 2020)</a:t>
            </a:r>
          </a:p>
          <a:p>
            <a:endParaRPr lang="en-GB" sz="2000" i="1" dirty="0"/>
          </a:p>
          <a:p>
            <a:r>
              <a:rPr lang="en-GB" sz="2000" i="1" dirty="0"/>
              <a:t>“Risk communication should not only be effective, but also ethical, which requires taking values into consideration and taking decisions in a democratic way” </a:t>
            </a:r>
            <a:r>
              <a:rPr lang="en-GB" sz="2000" dirty="0"/>
              <a:t>(</a:t>
            </a:r>
            <a:r>
              <a:rPr lang="en-GB" sz="2000" dirty="0" err="1"/>
              <a:t>Perkoa</a:t>
            </a:r>
            <a:r>
              <a:rPr lang="en-GB" sz="2000" dirty="0"/>
              <a:t> and </a:t>
            </a:r>
            <a:r>
              <a:rPr lang="en-GB" sz="2000" dirty="0" err="1"/>
              <a:t>Martellb</a:t>
            </a:r>
            <a:r>
              <a:rPr lang="en-GB" sz="2000" dirty="0"/>
              <a:t>, 2021)</a:t>
            </a:r>
          </a:p>
          <a:p>
            <a:endParaRPr lang="en-GB" dirty="0"/>
          </a:p>
        </p:txBody>
      </p:sp>
      <p:sp>
        <p:nvSpPr>
          <p:cNvPr id="10" name="TextBox 9">
            <a:extLst>
              <a:ext uri="{FF2B5EF4-FFF2-40B4-BE49-F238E27FC236}">
                <a16:creationId xmlns:a16="http://schemas.microsoft.com/office/drawing/2014/main" id="{1A873A8A-0254-4BA1-B46E-B97F6F5191E8}"/>
              </a:ext>
            </a:extLst>
          </p:cNvPr>
          <p:cNvSpPr txBox="1"/>
          <p:nvPr/>
        </p:nvSpPr>
        <p:spPr>
          <a:xfrm>
            <a:off x="1267901" y="2644170"/>
            <a:ext cx="10267939" cy="1569660"/>
          </a:xfrm>
          <a:prstGeom prst="rect">
            <a:avLst/>
          </a:prstGeom>
          <a:noFill/>
        </p:spPr>
        <p:txBody>
          <a:bodyPr wrap="none" rtlCol="0">
            <a:spAutoFit/>
          </a:bodyPr>
          <a:lstStyle/>
          <a:p>
            <a:r>
              <a:rPr lang="en-GB" sz="2400" dirty="0"/>
              <a:t>Effective public communication:</a:t>
            </a:r>
          </a:p>
          <a:p>
            <a:pPr marL="342900" indent="-342900">
              <a:buFont typeface="Arial" panose="020B0604020202020204" pitchFamily="34" charset="0"/>
              <a:buChar char="•"/>
            </a:pPr>
            <a:r>
              <a:rPr lang="en-GB" sz="2400" dirty="0"/>
              <a:t>Roles and involvement;</a:t>
            </a:r>
          </a:p>
          <a:p>
            <a:pPr marL="342900" indent="-342900">
              <a:buFont typeface="Arial" panose="020B0604020202020204" pitchFamily="34" charset="0"/>
              <a:buChar char="•"/>
            </a:pPr>
            <a:r>
              <a:rPr lang="en-GB" sz="2400" dirty="0"/>
              <a:t>Media;</a:t>
            </a:r>
          </a:p>
          <a:p>
            <a:pPr marL="342900" indent="-342900">
              <a:buFont typeface="Arial" panose="020B0604020202020204" pitchFamily="34" charset="0"/>
              <a:buChar char="•"/>
            </a:pPr>
            <a:r>
              <a:rPr lang="en-GB" sz="2400" dirty="0"/>
              <a:t>Framing strategy    (</a:t>
            </a:r>
            <a:r>
              <a:rPr lang="en-GB" sz="2400" dirty="0" err="1"/>
              <a:t>e.g</a:t>
            </a:r>
            <a:r>
              <a:rPr lang="en-GB" sz="2400" dirty="0"/>
              <a:t> </a:t>
            </a:r>
            <a:r>
              <a:rPr lang="en-GB" sz="2000" dirty="0" err="1">
                <a:effectLst/>
                <a:latin typeface="Calibri" panose="020F0502020204030204" pitchFamily="34" charset="0"/>
                <a:ea typeface="DengXian" panose="02010600030101010101" pitchFamily="2" charset="-122"/>
                <a:cs typeface="Times New Roman" panose="02020603050405020304" pitchFamily="18" charset="0"/>
              </a:rPr>
              <a:t>Bowrey</a:t>
            </a:r>
            <a:r>
              <a:rPr lang="en-GB" sz="2000" dirty="0">
                <a:effectLst/>
                <a:latin typeface="Calibri" panose="020F0502020204030204" pitchFamily="34" charset="0"/>
                <a:ea typeface="DengXian" panose="02010600030101010101" pitchFamily="2" charset="-122"/>
                <a:cs typeface="Times New Roman" panose="02020603050405020304" pitchFamily="18" charset="0"/>
              </a:rPr>
              <a:t>, 2020; </a:t>
            </a:r>
            <a:r>
              <a:rPr lang="en-GB" sz="2000" dirty="0" err="1">
                <a:effectLst/>
                <a:latin typeface="Calibri" panose="020F0502020204030204" pitchFamily="34" charset="0"/>
                <a:ea typeface="DengXian" panose="02010600030101010101" pitchFamily="2" charset="-122"/>
                <a:cs typeface="Times New Roman" panose="02020603050405020304" pitchFamily="18" charset="0"/>
              </a:rPr>
              <a:t>Perko</a:t>
            </a:r>
            <a:r>
              <a:rPr lang="en-GB" sz="2000" dirty="0">
                <a:effectLst/>
                <a:latin typeface="Calibri" panose="020F0502020204030204" pitchFamily="34" charset="0"/>
                <a:ea typeface="DengXian" panose="02010600030101010101" pitchFamily="2" charset="-122"/>
                <a:cs typeface="Times New Roman" panose="02020603050405020304" pitchFamily="18" charset="0"/>
              </a:rPr>
              <a:t> &amp; Martell, 2021; Rodrigues &amp; Vicente, 2021</a:t>
            </a:r>
            <a:r>
              <a:rPr lang="en-GB" sz="2400" dirty="0"/>
              <a:t> </a:t>
            </a:r>
            <a:r>
              <a:rPr lang="en-GB" dirty="0"/>
              <a:t>)</a:t>
            </a:r>
          </a:p>
        </p:txBody>
      </p:sp>
      <p:pic>
        <p:nvPicPr>
          <p:cNvPr id="6" name="Picture 5">
            <a:extLst>
              <a:ext uri="{FF2B5EF4-FFF2-40B4-BE49-F238E27FC236}">
                <a16:creationId xmlns:a16="http://schemas.microsoft.com/office/drawing/2014/main" id="{BBDBEA03-B65D-48EB-B036-EF047D50B35B}"/>
              </a:ext>
            </a:extLst>
          </p:cNvPr>
          <p:cNvPicPr>
            <a:picLocks noChangeAspect="1"/>
          </p:cNvPicPr>
          <p:nvPr/>
        </p:nvPicPr>
        <p:blipFill>
          <a:blip r:embed="rId2">
            <a:alphaModFix amt="50000"/>
          </a:blip>
          <a:stretch>
            <a:fillRect/>
          </a:stretch>
        </p:blipFill>
        <p:spPr>
          <a:xfrm>
            <a:off x="10996314" y="5440219"/>
            <a:ext cx="968817" cy="1105332"/>
          </a:xfrm>
          <a:prstGeom prst="rect">
            <a:avLst/>
          </a:prstGeom>
        </p:spPr>
      </p:pic>
    </p:spTree>
    <p:extLst>
      <p:ext uri="{BB962C8B-B14F-4D97-AF65-F5344CB8AC3E}">
        <p14:creationId xmlns:p14="http://schemas.microsoft.com/office/powerpoint/2010/main" val="417887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83FA49-E110-4954-8D5B-1CD672D01A43}"/>
              </a:ext>
            </a:extLst>
          </p:cNvPr>
          <p:cNvSpPr txBox="1"/>
          <p:nvPr/>
        </p:nvSpPr>
        <p:spPr>
          <a:xfrm>
            <a:off x="541867" y="1095022"/>
            <a:ext cx="10887083" cy="461665"/>
          </a:xfrm>
          <a:prstGeom prst="rect">
            <a:avLst/>
          </a:prstGeom>
          <a:noFill/>
        </p:spPr>
        <p:txBody>
          <a:bodyPr wrap="none" rtlCol="0">
            <a:spAutoFit/>
          </a:bodyPr>
          <a:lstStyle/>
          <a:p>
            <a:r>
              <a:rPr lang="en-GB" sz="2400" dirty="0"/>
              <a:t>Relevant ethical issues concerning placebo and nocebo effects: To tell but not to harm</a:t>
            </a:r>
          </a:p>
        </p:txBody>
      </p:sp>
      <p:sp>
        <p:nvSpPr>
          <p:cNvPr id="5" name="TextBox 4">
            <a:extLst>
              <a:ext uri="{FF2B5EF4-FFF2-40B4-BE49-F238E27FC236}">
                <a16:creationId xmlns:a16="http://schemas.microsoft.com/office/drawing/2014/main" id="{EA6969D1-7251-4EA6-B97D-ADAE09D8B4B1}"/>
              </a:ext>
            </a:extLst>
          </p:cNvPr>
          <p:cNvSpPr txBox="1"/>
          <p:nvPr/>
        </p:nvSpPr>
        <p:spPr>
          <a:xfrm>
            <a:off x="428978" y="2348090"/>
            <a:ext cx="10575403" cy="3108543"/>
          </a:xfrm>
          <a:prstGeom prst="rect">
            <a:avLst/>
          </a:prstGeom>
          <a:noFill/>
        </p:spPr>
        <p:txBody>
          <a:bodyPr wrap="square" rtlCol="0">
            <a:spAutoFit/>
          </a:bodyPr>
          <a:lstStyle/>
          <a:p>
            <a:r>
              <a:rPr lang="en-GB" sz="2000" dirty="0"/>
              <a:t>Even though personal framing is inevitable, patients need to be fully informed about risks and side effects of treatments as well as the possibility of treatment failures)</a:t>
            </a:r>
          </a:p>
          <a:p>
            <a:endParaRPr lang="en-GB" sz="2000" dirty="0"/>
          </a:p>
          <a:p>
            <a:r>
              <a:rPr lang="en-GB" sz="2000" dirty="0"/>
              <a:t>Disclosures can be made carefully in a manner that does not increase anxiety and simultaneously preventing and reducing nocebo effects (Evers et al., 2021). </a:t>
            </a:r>
          </a:p>
          <a:p>
            <a:endParaRPr lang="en-GB" sz="2000" dirty="0"/>
          </a:p>
          <a:p>
            <a:r>
              <a:rPr lang="en-GB" sz="2000" dirty="0"/>
              <a:t>Contextualized informed consent: </a:t>
            </a:r>
            <a:r>
              <a:rPr lang="en-GB" sz="2000" i="1" dirty="0"/>
              <a:t>tailoring</a:t>
            </a:r>
            <a:r>
              <a:rPr lang="en-GB" sz="2000" dirty="0"/>
              <a:t> communication by understanding the needs of patient </a:t>
            </a:r>
            <a:r>
              <a:rPr lang="en-GB" sz="2000" dirty="0">
                <a:effectLst/>
                <a:latin typeface="Calibri" panose="020F0502020204030204" pitchFamily="34" charset="0"/>
                <a:ea typeface="DengXian" panose="02010600030101010101" pitchFamily="2" charset="-122"/>
                <a:cs typeface="Times New Roman" panose="02020603050405020304" pitchFamily="18" charset="0"/>
              </a:rPr>
              <a:t>(Wells &amp; </a:t>
            </a:r>
            <a:r>
              <a:rPr lang="en-GB" sz="2000" dirty="0" err="1">
                <a:effectLst/>
                <a:latin typeface="Calibri" panose="020F0502020204030204" pitchFamily="34" charset="0"/>
                <a:ea typeface="DengXian" panose="02010600030101010101" pitchFamily="2" charset="-122"/>
                <a:cs typeface="Times New Roman" panose="02020603050405020304" pitchFamily="18" charset="0"/>
              </a:rPr>
              <a:t>Kaptchuk</a:t>
            </a:r>
            <a:r>
              <a:rPr lang="en-GB" sz="2000" dirty="0">
                <a:effectLst/>
                <a:latin typeface="Calibri" panose="020F0502020204030204" pitchFamily="34" charset="0"/>
                <a:ea typeface="DengXian" panose="02010600030101010101" pitchFamily="2" charset="-122"/>
                <a:cs typeface="Times New Roman" panose="02020603050405020304" pitchFamily="18" charset="0"/>
              </a:rPr>
              <a:t>, 2012)</a:t>
            </a:r>
            <a:endParaRPr lang="en-GB" sz="2000" dirty="0"/>
          </a:p>
          <a:p>
            <a:endParaRPr lang="en-GB" dirty="0"/>
          </a:p>
          <a:p>
            <a:endParaRPr lang="en-GB" dirty="0"/>
          </a:p>
        </p:txBody>
      </p:sp>
      <p:pic>
        <p:nvPicPr>
          <p:cNvPr id="6" name="Picture 5">
            <a:extLst>
              <a:ext uri="{FF2B5EF4-FFF2-40B4-BE49-F238E27FC236}">
                <a16:creationId xmlns:a16="http://schemas.microsoft.com/office/drawing/2014/main" id="{9172B747-7252-49B3-BE8C-21C0D8D150AE}"/>
              </a:ext>
            </a:extLst>
          </p:cNvPr>
          <p:cNvPicPr>
            <a:picLocks noChangeAspect="1"/>
          </p:cNvPicPr>
          <p:nvPr/>
        </p:nvPicPr>
        <p:blipFill>
          <a:blip r:embed="rId2">
            <a:alphaModFix amt="50000"/>
          </a:blip>
          <a:stretch>
            <a:fillRect/>
          </a:stretch>
        </p:blipFill>
        <p:spPr>
          <a:xfrm>
            <a:off x="10996314" y="5440219"/>
            <a:ext cx="968817" cy="1105332"/>
          </a:xfrm>
          <a:prstGeom prst="rect">
            <a:avLst/>
          </a:prstGeom>
        </p:spPr>
      </p:pic>
    </p:spTree>
    <p:extLst>
      <p:ext uri="{BB962C8B-B14F-4D97-AF65-F5344CB8AC3E}">
        <p14:creationId xmlns:p14="http://schemas.microsoft.com/office/powerpoint/2010/main" val="2032534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1CE109-704E-438B-B78C-B0E8A5C74087}"/>
              </a:ext>
            </a:extLst>
          </p:cNvPr>
          <p:cNvSpPr txBox="1"/>
          <p:nvPr/>
        </p:nvSpPr>
        <p:spPr>
          <a:xfrm>
            <a:off x="656948" y="736847"/>
            <a:ext cx="3026854" cy="1354217"/>
          </a:xfrm>
          <a:prstGeom prst="rect">
            <a:avLst/>
          </a:prstGeom>
          <a:noFill/>
        </p:spPr>
        <p:txBody>
          <a:bodyPr wrap="none" rtlCol="0">
            <a:spAutoFit/>
          </a:bodyPr>
          <a:lstStyle/>
          <a:p>
            <a:r>
              <a:rPr lang="en-GB" sz="2800" b="1" dirty="0"/>
              <a:t>Research methods:</a:t>
            </a:r>
          </a:p>
          <a:p>
            <a:endParaRPr lang="en-GB" dirty="0"/>
          </a:p>
          <a:p>
            <a:endParaRPr lang="en-GB" dirty="0"/>
          </a:p>
          <a:p>
            <a:r>
              <a:rPr lang="en-GB" dirty="0"/>
              <a:t> </a:t>
            </a:r>
          </a:p>
        </p:txBody>
      </p:sp>
      <p:sp>
        <p:nvSpPr>
          <p:cNvPr id="5" name="TextBox 4">
            <a:extLst>
              <a:ext uri="{FF2B5EF4-FFF2-40B4-BE49-F238E27FC236}">
                <a16:creationId xmlns:a16="http://schemas.microsoft.com/office/drawing/2014/main" id="{8BF4666A-9C06-463D-9CD1-597103C251D2}"/>
              </a:ext>
            </a:extLst>
          </p:cNvPr>
          <p:cNvSpPr txBox="1"/>
          <p:nvPr/>
        </p:nvSpPr>
        <p:spPr>
          <a:xfrm>
            <a:off x="714652" y="1337011"/>
            <a:ext cx="10762695" cy="4801314"/>
          </a:xfrm>
          <a:prstGeom prst="rect">
            <a:avLst/>
          </a:prstGeom>
          <a:noFill/>
        </p:spPr>
        <p:txBody>
          <a:bodyPr wrap="square" rtlCol="0">
            <a:spAutoFit/>
          </a:bodyPr>
          <a:lstStyle/>
          <a:p>
            <a:r>
              <a:rPr lang="en-GB" sz="2000" dirty="0"/>
              <a:t>Case study:</a:t>
            </a:r>
            <a:r>
              <a:rPr lang="en-US" altLang="zh-CN" sz="2000" dirty="0"/>
              <a:t> </a:t>
            </a:r>
            <a:r>
              <a:rPr lang="en-GB" sz="2000" dirty="0"/>
              <a:t> </a:t>
            </a:r>
          </a:p>
          <a:p>
            <a:endParaRPr lang="en-GB" sz="1600" dirty="0"/>
          </a:p>
          <a:p>
            <a:r>
              <a:rPr lang="en-GB" dirty="0"/>
              <a:t>Small-to-Medium Enterprises (SMEs): balance of life and economic concerns business leaders also residents, local labour force and market </a:t>
            </a:r>
          </a:p>
          <a:p>
            <a:endParaRPr lang="en-GB" dirty="0"/>
          </a:p>
          <a:p>
            <a:r>
              <a:rPr lang="en-GB" dirty="0"/>
              <a:t>Methods rationale:</a:t>
            </a:r>
          </a:p>
          <a:p>
            <a:endParaRPr lang="en-GB" dirty="0"/>
          </a:p>
          <a:p>
            <a:pPr marL="285750" indent="-285750">
              <a:buFont typeface="Arial" panose="020B0604020202020204" pitchFamily="34" charset="0"/>
              <a:buChar char="•"/>
            </a:pPr>
            <a:r>
              <a:rPr lang="en-GB" dirty="0"/>
              <a:t>Understanding the mechanism of nocebo is important for preparing communication (Evers et al., 2021) – </a:t>
            </a:r>
          </a:p>
          <a:p>
            <a:r>
              <a:rPr lang="en-GB" dirty="0"/>
              <a:t>To build cause-and-effect model of information regarding to nuclear wasted distribute to the case communities  and fears</a:t>
            </a:r>
          </a:p>
          <a:p>
            <a:endParaRPr lang="en-GB" dirty="0"/>
          </a:p>
          <a:p>
            <a:pPr marL="285750" indent="-285750">
              <a:buFont typeface="Arial" panose="020B0604020202020204" pitchFamily="34" charset="0"/>
              <a:buChar char="•"/>
            </a:pPr>
            <a:r>
              <a:rPr lang="en-GB" dirty="0"/>
              <a:t>Contextualised inform (Wells &amp; </a:t>
            </a:r>
            <a:r>
              <a:rPr lang="en-GB" dirty="0" err="1"/>
              <a:t>Kaptchuk</a:t>
            </a:r>
            <a:r>
              <a:rPr lang="en-GB" dirty="0"/>
              <a:t>, 2012) – </a:t>
            </a:r>
          </a:p>
          <a:p>
            <a:r>
              <a:rPr lang="en-GB" dirty="0"/>
              <a:t>To review the literature of clinical practice for ethical information crafting methods;</a:t>
            </a:r>
          </a:p>
          <a:p>
            <a:r>
              <a:rPr lang="en-GB" dirty="0"/>
              <a:t>To collect  concerns and requirements for information in the case context; To test craft information and add ‘fear mitigators’ for current communication strategy </a:t>
            </a:r>
          </a:p>
          <a:p>
            <a:endParaRPr lang="en-GB" dirty="0"/>
          </a:p>
          <a:p>
            <a:endParaRPr lang="en-GB" dirty="0"/>
          </a:p>
        </p:txBody>
      </p:sp>
      <p:pic>
        <p:nvPicPr>
          <p:cNvPr id="3" name="Picture 2">
            <a:extLst>
              <a:ext uri="{FF2B5EF4-FFF2-40B4-BE49-F238E27FC236}">
                <a16:creationId xmlns:a16="http://schemas.microsoft.com/office/drawing/2014/main" id="{87FA6B82-4E48-4167-A796-39A935F90E16}"/>
              </a:ext>
            </a:extLst>
          </p:cNvPr>
          <p:cNvPicPr>
            <a:picLocks noChangeAspect="1"/>
          </p:cNvPicPr>
          <p:nvPr/>
        </p:nvPicPr>
        <p:blipFill>
          <a:blip r:embed="rId2">
            <a:alphaModFix amt="50000"/>
          </a:blip>
          <a:stretch>
            <a:fillRect/>
          </a:stretch>
        </p:blipFill>
        <p:spPr>
          <a:xfrm>
            <a:off x="10870245" y="5248275"/>
            <a:ext cx="1214203" cy="1371600"/>
          </a:xfrm>
          <a:prstGeom prst="rect">
            <a:avLst/>
          </a:prstGeom>
        </p:spPr>
      </p:pic>
    </p:spTree>
    <p:extLst>
      <p:ext uri="{BB962C8B-B14F-4D97-AF65-F5344CB8AC3E}">
        <p14:creationId xmlns:p14="http://schemas.microsoft.com/office/powerpoint/2010/main" val="510877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1251</TotalTime>
  <Words>1561</Words>
  <Application>Microsoft Macintosh PowerPoint</Application>
  <PresentationFormat>Widescreen</PresentationFormat>
  <Paragraphs>77</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Nocebo effect and its implications on ethical practice of communicating nuclear waste disposal with SME communities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Nocebo effects? -  diagnose the fears and expectations during communicating radioactive waste </dc:title>
  <dc:creator>Kun Wang</dc:creator>
  <cp:lastModifiedBy>Adrian Bull</cp:lastModifiedBy>
  <cp:revision>2</cp:revision>
  <dcterms:created xsi:type="dcterms:W3CDTF">2022-03-26T19:20:02Z</dcterms:created>
  <dcterms:modified xsi:type="dcterms:W3CDTF">2022-04-26T09:54:24Z</dcterms:modified>
</cp:coreProperties>
</file>