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56" r:id="rId5"/>
    <p:sldId id="651" r:id="rId6"/>
    <p:sldId id="650" r:id="rId7"/>
    <p:sldId id="654" r:id="rId8"/>
    <p:sldId id="649" r:id="rId9"/>
    <p:sldId id="655" r:id="rId10"/>
    <p:sldId id="652" r:id="rId11"/>
    <p:sldId id="656" r:id="rId12"/>
    <p:sldId id="653"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216B5-932E-2CD3-8F67-2EBEF5F401D1}" v="8" dt="2024-10-14T23:42:56.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27" d="100"/>
          <a:sy n="127" d="100"/>
        </p:scale>
        <p:origin x="1776" y="192"/>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ED75BA-F398-4E04-8457-B36F75E77DF0}" type="datetimeFigureOut">
              <a:rPr lang="en-GB" smtClean="0"/>
              <a:pPr/>
              <a:t>10/02/2025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BBD395-8D6F-49F8-8210-42D4AE14C3B7}" type="slidenum">
              <a:rPr lang="en-GB" smtClean="0"/>
              <a:pPr/>
              <a:t>‹#›</a:t>
            </a:fld>
            <a:endParaRPr lang="en-GB"/>
          </a:p>
        </p:txBody>
      </p:sp>
    </p:spTree>
    <p:extLst>
      <p:ext uri="{BB962C8B-B14F-4D97-AF65-F5344CB8AC3E}">
        <p14:creationId xmlns:p14="http://schemas.microsoft.com/office/powerpoint/2010/main" val="2745296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96B7E-AAA3-423D-B1C6-A25D1A675DB8}" type="datetimeFigureOut">
              <a:rPr lang="en-GB" smtClean="0"/>
              <a:pPr/>
              <a:t>10/02/2025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8CACE-0D7D-44D1-96DE-28DB955D8062}" type="slidenum">
              <a:rPr lang="en-GB" smtClean="0"/>
              <a:pPr/>
              <a:t>‹#›</a:t>
            </a:fld>
            <a:endParaRPr lang="en-GB"/>
          </a:p>
        </p:txBody>
      </p:sp>
    </p:spTree>
    <p:extLst>
      <p:ext uri="{BB962C8B-B14F-4D97-AF65-F5344CB8AC3E}">
        <p14:creationId xmlns:p14="http://schemas.microsoft.com/office/powerpoint/2010/main" val="19573971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84019"/>
            <a:ext cx="6858000" cy="2387600"/>
          </a:xfrm>
        </p:spPr>
        <p:txBody>
          <a:bodyPr anchor="b"/>
          <a:lstStyle>
            <a:lvl1pPr algn="r">
              <a:defRPr sz="45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143000" y="4346444"/>
            <a:ext cx="6858000" cy="1655762"/>
          </a:xfrm>
        </p:spPr>
        <p:txBody>
          <a:bodyPr/>
          <a:lstStyle>
            <a:lvl1pPr marL="0" indent="0" algn="l">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115" y="192078"/>
            <a:ext cx="3061538" cy="1050136"/>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DCA353C2-7A09-175F-5EFD-186DC67222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0" y="0"/>
            <a:ext cx="2389180" cy="1447843"/>
          </a:xfrm>
          <a:prstGeom prst="rect">
            <a:avLst/>
          </a:prstGeom>
        </p:spPr>
      </p:pic>
      <p:cxnSp>
        <p:nvCxnSpPr>
          <p:cNvPr id="13" name="Straight Connector 12">
            <a:extLst>
              <a:ext uri="{FF2B5EF4-FFF2-40B4-BE49-F238E27FC236}">
                <a16:creationId xmlns:a16="http://schemas.microsoft.com/office/drawing/2014/main" id="{B55469B2-0F5D-8E4E-F30F-C10A4915A03A}"/>
              </a:ext>
            </a:extLst>
          </p:cNvPr>
          <p:cNvCxnSpPr>
            <a:cxnSpLocks/>
          </p:cNvCxnSpPr>
          <p:nvPr userDrawn="1"/>
        </p:nvCxnSpPr>
        <p:spPr>
          <a:xfrm>
            <a:off x="0" y="1414917"/>
            <a:ext cx="9144000" cy="0"/>
          </a:xfrm>
          <a:prstGeom prst="line">
            <a:avLst/>
          </a:prstGeom>
          <a:ln w="76200">
            <a:solidFill>
              <a:schemeClr val="accent6"/>
            </a:solidFill>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userDrawn="1"/>
        </p:nvPicPr>
        <p:blipFill>
          <a:blip r:embed="rId4"/>
          <a:stretch>
            <a:fillRect/>
          </a:stretch>
        </p:blipFill>
        <p:spPr>
          <a:xfrm>
            <a:off x="-397" y="1402360"/>
            <a:ext cx="9144793" cy="5444200"/>
          </a:xfrm>
          <a:prstGeom prst="rect">
            <a:avLst/>
          </a:prstGeom>
        </p:spPr>
      </p:pic>
    </p:spTree>
    <p:extLst>
      <p:ext uri="{BB962C8B-B14F-4D97-AF65-F5344CB8AC3E}">
        <p14:creationId xmlns:p14="http://schemas.microsoft.com/office/powerpoint/2010/main" val="327874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shape&#10;&#10;Description automatically generated">
            <a:extLst>
              <a:ext uri="{FF2B5EF4-FFF2-40B4-BE49-F238E27FC236}">
                <a16:creationId xmlns:a16="http://schemas.microsoft.com/office/drawing/2014/main" id="{8A1344A4-ED5B-3049-2B2B-68C8BBDF67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4820" y="0"/>
            <a:ext cx="2389180" cy="1447843"/>
          </a:xfrm>
          <a:prstGeom prst="rect">
            <a:avLst/>
          </a:prstGeom>
        </p:spPr>
      </p:pic>
      <p:cxnSp>
        <p:nvCxnSpPr>
          <p:cNvPr id="6" name="Straight Connector 5">
            <a:extLst>
              <a:ext uri="{FF2B5EF4-FFF2-40B4-BE49-F238E27FC236}">
                <a16:creationId xmlns:a16="http://schemas.microsoft.com/office/drawing/2014/main" id="{0E126BFE-64E7-63B1-E18B-2863746B6B97}"/>
              </a:ext>
            </a:extLst>
          </p:cNvPr>
          <p:cNvCxnSpPr>
            <a:cxnSpLocks/>
          </p:cNvCxnSpPr>
          <p:nvPr userDrawn="1"/>
        </p:nvCxnSpPr>
        <p:spPr>
          <a:xfrm>
            <a:off x="0" y="1690692"/>
            <a:ext cx="9144000" cy="0"/>
          </a:xfrm>
          <a:prstGeom prst="line">
            <a:avLst/>
          </a:prstGeom>
          <a:ln w="57150">
            <a:solidFill>
              <a:schemeClr val="accent3"/>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7519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picture containing shape&#10;&#10;Description automatically generated">
            <a:extLst>
              <a:ext uri="{FF2B5EF4-FFF2-40B4-BE49-F238E27FC236}">
                <a16:creationId xmlns:a16="http://schemas.microsoft.com/office/drawing/2014/main" id="{53622ECB-5142-145F-FA1E-2915803B0A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4820" y="0"/>
            <a:ext cx="2389180" cy="1447843"/>
          </a:xfrm>
          <a:prstGeom prst="rect">
            <a:avLst/>
          </a:prstGeom>
        </p:spPr>
      </p:pic>
      <p:cxnSp>
        <p:nvCxnSpPr>
          <p:cNvPr id="6" name="Straight Connector 5">
            <a:extLst>
              <a:ext uri="{FF2B5EF4-FFF2-40B4-BE49-F238E27FC236}">
                <a16:creationId xmlns:a16="http://schemas.microsoft.com/office/drawing/2014/main" id="{15891A3B-2A2E-2648-2CE8-F84616CD5212}"/>
              </a:ext>
            </a:extLst>
          </p:cNvPr>
          <p:cNvCxnSpPr>
            <a:cxnSpLocks/>
          </p:cNvCxnSpPr>
          <p:nvPr userDrawn="1"/>
        </p:nvCxnSpPr>
        <p:spPr>
          <a:xfrm>
            <a:off x="0" y="1690692"/>
            <a:ext cx="9144000" cy="0"/>
          </a:xfrm>
          <a:prstGeom prst="line">
            <a:avLst/>
          </a:prstGeom>
          <a:ln w="57150">
            <a:solidFill>
              <a:schemeClr val="accent3"/>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8765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shape&#10;&#10;Description automatically generated">
            <a:extLst>
              <a:ext uri="{FF2B5EF4-FFF2-40B4-BE49-F238E27FC236}">
                <a16:creationId xmlns:a16="http://schemas.microsoft.com/office/drawing/2014/main" id="{14066852-0350-AFC1-64B7-04950E61AD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4820" y="0"/>
            <a:ext cx="2389180" cy="1447843"/>
          </a:xfrm>
          <a:prstGeom prst="rect">
            <a:avLst/>
          </a:prstGeom>
        </p:spPr>
      </p:pic>
      <p:cxnSp>
        <p:nvCxnSpPr>
          <p:cNvPr id="10" name="Straight Connector 9">
            <a:extLst>
              <a:ext uri="{FF2B5EF4-FFF2-40B4-BE49-F238E27FC236}">
                <a16:creationId xmlns:a16="http://schemas.microsoft.com/office/drawing/2014/main" id="{97431007-D149-C2AA-E855-E1B64DA9A291}"/>
              </a:ext>
            </a:extLst>
          </p:cNvPr>
          <p:cNvCxnSpPr>
            <a:cxnSpLocks/>
          </p:cNvCxnSpPr>
          <p:nvPr userDrawn="1"/>
        </p:nvCxnSpPr>
        <p:spPr>
          <a:xfrm>
            <a:off x="0" y="1690692"/>
            <a:ext cx="9144000" cy="0"/>
          </a:xfrm>
          <a:prstGeom prst="line">
            <a:avLst/>
          </a:prstGeom>
          <a:ln w="57150">
            <a:solidFill>
              <a:schemeClr val="accent3"/>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3537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descr="A picture containing shape&#10;&#10;Description automatically generated">
            <a:extLst>
              <a:ext uri="{FF2B5EF4-FFF2-40B4-BE49-F238E27FC236}">
                <a16:creationId xmlns:a16="http://schemas.microsoft.com/office/drawing/2014/main" id="{DA703CF3-EC4D-27E9-63A7-008A4876C8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4820" y="0"/>
            <a:ext cx="2389180" cy="1447843"/>
          </a:xfrm>
          <a:prstGeom prst="rect">
            <a:avLst/>
          </a:prstGeom>
        </p:spPr>
      </p:pic>
    </p:spTree>
    <p:extLst>
      <p:ext uri="{BB962C8B-B14F-4D97-AF65-F5344CB8AC3E}">
        <p14:creationId xmlns:p14="http://schemas.microsoft.com/office/powerpoint/2010/main" val="1618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descr="A picture containing shape&#10;&#10;Description automatically generated">
            <a:extLst>
              <a:ext uri="{FF2B5EF4-FFF2-40B4-BE49-F238E27FC236}">
                <a16:creationId xmlns:a16="http://schemas.microsoft.com/office/drawing/2014/main" id="{5836C927-12A2-1E2B-D22B-799D155903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4820" y="0"/>
            <a:ext cx="2389180" cy="1447843"/>
          </a:xfrm>
          <a:prstGeom prst="rect">
            <a:avLst/>
          </a:prstGeom>
        </p:spPr>
      </p:pic>
      <p:cxnSp>
        <p:nvCxnSpPr>
          <p:cNvPr id="5" name="Straight Connector 4">
            <a:extLst>
              <a:ext uri="{FF2B5EF4-FFF2-40B4-BE49-F238E27FC236}">
                <a16:creationId xmlns:a16="http://schemas.microsoft.com/office/drawing/2014/main" id="{A4A7EAE3-9239-5CAF-52C5-E62E05DDE57A}"/>
              </a:ext>
            </a:extLst>
          </p:cNvPr>
          <p:cNvCxnSpPr>
            <a:cxnSpLocks/>
          </p:cNvCxnSpPr>
          <p:nvPr userDrawn="1"/>
        </p:nvCxnSpPr>
        <p:spPr>
          <a:xfrm>
            <a:off x="0" y="1690692"/>
            <a:ext cx="9144000" cy="0"/>
          </a:xfrm>
          <a:prstGeom prst="line">
            <a:avLst/>
          </a:prstGeom>
          <a:ln w="57150">
            <a:solidFill>
              <a:schemeClr val="accent3"/>
            </a:solidFill>
          </a:ln>
        </p:spPr>
        <p:style>
          <a:lnRef idx="1">
            <a:schemeClr val="accent4"/>
          </a:lnRef>
          <a:fillRef idx="0">
            <a:schemeClr val="accent4"/>
          </a:fillRef>
          <a:effectRef idx="0">
            <a:schemeClr val="accent4"/>
          </a:effectRef>
          <a:fontRef idx="minor">
            <a:schemeClr val="tx1"/>
          </a:fontRef>
        </p:style>
      </p:cxnSp>
      <p:pic>
        <p:nvPicPr>
          <p:cNvPr id="6" name="Picture 5" descr="A beach with a body of water in the background&#10;&#10;Description automatically generated with low confidence">
            <a:extLst>
              <a:ext uri="{FF2B5EF4-FFF2-40B4-BE49-F238E27FC236}">
                <a16:creationId xmlns:a16="http://schemas.microsoft.com/office/drawing/2014/main" id="{5B80D634-0070-B7E1-22B0-E925B5D3C17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l="12500" t="14349" r="12500" b="10303"/>
          <a:stretch/>
        </p:blipFill>
        <p:spPr>
          <a:xfrm>
            <a:off x="0" y="1690691"/>
            <a:ext cx="9144000" cy="5167309"/>
          </a:xfrm>
          <a:prstGeom prst="rect">
            <a:avLst/>
          </a:prstGeom>
        </p:spPr>
      </p:pic>
    </p:spTree>
    <p:extLst>
      <p:ext uri="{BB962C8B-B14F-4D97-AF65-F5344CB8AC3E}">
        <p14:creationId xmlns:p14="http://schemas.microsoft.com/office/powerpoint/2010/main" val="148806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EDF7-5A0C-41CD-65AE-A67C39EAB9F8}"/>
              </a:ext>
            </a:extLst>
          </p:cNvPr>
          <p:cNvSpPr>
            <a:spLocks noGrp="1"/>
          </p:cNvSpPr>
          <p:nvPr>
            <p:ph type="title"/>
          </p:nvPr>
        </p:nvSpPr>
        <p:spPr/>
        <p:txBody>
          <a:bodyPr/>
          <a:lstStyle/>
          <a:p>
            <a:r>
              <a:rPr lang="en-US"/>
              <a:t>Click to edit Master title style</a:t>
            </a:r>
            <a:endParaRPr lang="en-GB"/>
          </a:p>
        </p:txBody>
      </p:sp>
      <p:pic>
        <p:nvPicPr>
          <p:cNvPr id="4" name="Picture 3" descr="A beach with a body of water in the background&#10;&#10;Description automatically generated with low confidence">
            <a:extLst>
              <a:ext uri="{FF2B5EF4-FFF2-40B4-BE49-F238E27FC236}">
                <a16:creationId xmlns:a16="http://schemas.microsoft.com/office/drawing/2014/main" id="{D26D93FD-9DCF-4E6C-439A-BA8D4E6A9E9D}"/>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Tree>
    <p:extLst>
      <p:ext uri="{BB962C8B-B14F-4D97-AF65-F5344CB8AC3E}">
        <p14:creationId xmlns:p14="http://schemas.microsoft.com/office/powerpoint/2010/main" val="72892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a:extLst>
              <a:ext uri="{FF2B5EF4-FFF2-40B4-BE49-F238E27FC236}">
                <a16:creationId xmlns:a16="http://schemas.microsoft.com/office/drawing/2014/main" id="{FD4051C9-FC72-7DCB-DA35-9F2E8150FF49}"/>
              </a:ext>
            </a:extLst>
          </p:cNvPr>
          <p:cNvCxnSpPr>
            <a:cxnSpLocks/>
          </p:cNvCxnSpPr>
          <p:nvPr userDrawn="1"/>
        </p:nvCxnSpPr>
        <p:spPr>
          <a:xfrm>
            <a:off x="0" y="1690692"/>
            <a:ext cx="9144000" cy="0"/>
          </a:xfrm>
          <a:prstGeom prst="line">
            <a:avLst/>
          </a:prstGeom>
          <a:ln w="57150">
            <a:solidFill>
              <a:schemeClr val="accent4"/>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92966432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365129"/>
            <a:ext cx="7886700" cy="13255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0771969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1389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8" r:id="rId6"/>
    <p:sldLayoutId id="2147483675" r:id="rId7"/>
    <p:sldLayoutId id="2147483672" r:id="rId8"/>
    <p:sldLayoutId id="2147483667" r:id="rId9"/>
  </p:sldLayoutIdLst>
  <p:hf hdr="0" ftr="0" dt="0"/>
  <p:txStyles>
    <p:titleStyle>
      <a:lvl1pPr algn="l" defTabSz="685783"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006C-39FC-325F-A968-1669B2A897E1}"/>
              </a:ext>
            </a:extLst>
          </p:cNvPr>
          <p:cNvSpPr>
            <a:spLocks noGrp="1"/>
          </p:cNvSpPr>
          <p:nvPr>
            <p:ph type="ctrTitle"/>
          </p:nvPr>
        </p:nvSpPr>
        <p:spPr>
          <a:xfrm>
            <a:off x="1" y="1434297"/>
            <a:ext cx="9143999" cy="1850933"/>
          </a:xfrm>
        </p:spPr>
        <p:txBody>
          <a:bodyPr>
            <a:noAutofit/>
          </a:bodyPr>
          <a:lstStyle/>
          <a:p>
            <a:pPr algn="ctr" defTabSz="420624">
              <a:lnSpc>
                <a:spcPts val="3560"/>
              </a:lnSpc>
            </a:pPr>
            <a:r>
              <a:rPr lang="en-US" sz="3200" b="1" dirty="0" err="1">
                <a:latin typeface="Arial" panose="020B0604020202020204" pitchFamily="34" charset="0"/>
                <a:cs typeface="Arial" panose="020B0604020202020204" pitchFamily="34" charset="0"/>
              </a:rPr>
              <a:t>GeoSafe</a:t>
            </a:r>
            <a:r>
              <a:rPr lang="en-US" sz="3200" b="1" dirty="0">
                <a:latin typeface="Arial" panose="020B0604020202020204" pitchFamily="34" charset="0"/>
                <a:cs typeface="Arial" panose="020B0604020202020204" pitchFamily="34" charset="0"/>
              </a:rPr>
              <a:t>: Towards Safe Geological Disposal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of Radioactive Waste in </a:t>
            </a:r>
            <a:r>
              <a:rPr lang="en-US" sz="3200" b="1" dirty="0" err="1">
                <a:latin typeface="Arial" panose="020B0604020202020204" pitchFamily="34" charset="0"/>
                <a:cs typeface="Arial" panose="020B0604020202020204" pitchFamily="34" charset="0"/>
              </a:rPr>
              <a:t>LSSRs</a:t>
            </a: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D7308A9-1C39-4F9F-7CF7-B41A81FCFB50}"/>
              </a:ext>
            </a:extLst>
          </p:cNvPr>
          <p:cNvSpPr>
            <a:spLocks noGrp="1"/>
          </p:cNvSpPr>
          <p:nvPr>
            <p:ph type="subTitle" idx="1"/>
          </p:nvPr>
        </p:nvSpPr>
        <p:spPr>
          <a:xfrm>
            <a:off x="829650" y="4262916"/>
            <a:ext cx="7480557" cy="1193978"/>
          </a:xfrm>
        </p:spPr>
        <p:txBody>
          <a:bodyPr>
            <a:noAutofit/>
          </a:bodyPr>
          <a:lstStyle/>
          <a:p>
            <a:pPr algn="ctr" defTabSz="630936">
              <a:lnSpc>
                <a:spcPct val="120000"/>
              </a:lnSpc>
              <a:spcBef>
                <a:spcPts val="0"/>
              </a:spcBef>
              <a:spcAft>
                <a:spcPts val="2400"/>
              </a:spcAft>
            </a:pPr>
            <a:r>
              <a:rPr lang="en-US" dirty="0"/>
              <a:t>Adriana Paluszny (Imperial), Steve Baxter (NWS), Julien Maes (Heriot-Watt), Hannah Menke (Heriot-Watt), Robert Zimmerman (Imperial)</a:t>
            </a:r>
          </a:p>
          <a:p>
            <a:pPr algn="ctr" defTabSz="630936">
              <a:lnSpc>
                <a:spcPct val="120000"/>
              </a:lnSpc>
              <a:spcBef>
                <a:spcPts val="0"/>
              </a:spcBef>
              <a:spcAft>
                <a:spcPts val="600"/>
              </a:spcAft>
            </a:pPr>
            <a:r>
              <a:rPr lang="en-US" sz="2000" dirty="0"/>
              <a:t>NWS-RSO Annual Conference</a:t>
            </a:r>
          </a:p>
          <a:p>
            <a:pPr algn="ctr" defTabSz="630936">
              <a:lnSpc>
                <a:spcPct val="120000"/>
              </a:lnSpc>
              <a:spcBef>
                <a:spcPts val="0"/>
              </a:spcBef>
              <a:spcAft>
                <a:spcPts val="600"/>
              </a:spcAft>
            </a:pPr>
            <a:r>
              <a:rPr lang="en-US" sz="2000" dirty="0"/>
              <a:t>Bristol, UK</a:t>
            </a:r>
          </a:p>
          <a:p>
            <a:pPr algn="ctr" defTabSz="630936">
              <a:lnSpc>
                <a:spcPct val="120000"/>
              </a:lnSpc>
              <a:spcBef>
                <a:spcPts val="0"/>
              </a:spcBef>
              <a:spcAft>
                <a:spcPts val="600"/>
              </a:spcAft>
            </a:pPr>
            <a:r>
              <a:rPr lang="en-US" sz="2000" dirty="0"/>
              <a:t>16</a:t>
            </a:r>
            <a:r>
              <a:rPr lang="en-US" sz="2000" baseline="30000" dirty="0"/>
              <a:t>th</a:t>
            </a:r>
            <a:r>
              <a:rPr lang="en-US" sz="2000" dirty="0"/>
              <a:t> January 2025 </a:t>
            </a:r>
          </a:p>
        </p:txBody>
      </p:sp>
      <p:sp>
        <p:nvSpPr>
          <p:cNvPr id="4" name="TextBox 3"/>
          <p:cNvSpPr txBox="1"/>
          <p:nvPr/>
        </p:nvSpPr>
        <p:spPr>
          <a:xfrm>
            <a:off x="8830956" y="6488668"/>
            <a:ext cx="313044" cy="369332"/>
          </a:xfrm>
          <a:prstGeom prst="rect">
            <a:avLst/>
          </a:prstGeom>
          <a:noFill/>
        </p:spPr>
        <p:txBody>
          <a:bodyPr wrap="none" rtlCol="0">
            <a:spAutoFit/>
          </a:bodyPr>
          <a:lstStyle/>
          <a:p>
            <a:fld id="{0A9B35AF-2F0D-FB4F-89DD-B8EB15801B8D}" type="slidenum">
              <a:rPr lang="en-GB" smtClean="0"/>
              <a:pPr/>
              <a:t>1</a:t>
            </a:fld>
            <a:endParaRPr lang="en-GB" dirty="0"/>
          </a:p>
        </p:txBody>
      </p:sp>
      <p:pic>
        <p:nvPicPr>
          <p:cNvPr id="5" name="Picture 4" descr="A black background with white letters&#10;&#10;Description automatically generated">
            <a:extLst>
              <a:ext uri="{FF2B5EF4-FFF2-40B4-BE49-F238E27FC236}">
                <a16:creationId xmlns:a16="http://schemas.microsoft.com/office/drawing/2014/main" id="{90EA5BEC-E8CC-2771-F1CE-9339882019C5}"/>
              </a:ext>
            </a:extLst>
          </p:cNvPr>
          <p:cNvPicPr>
            <a:picLocks/>
          </p:cNvPicPr>
          <p:nvPr/>
        </p:nvPicPr>
        <p:blipFill>
          <a:blip r:embed="rId2">
            <a:duotone>
              <a:schemeClr val="accent1">
                <a:shade val="45000"/>
                <a:satMod val="135000"/>
              </a:schemeClr>
              <a:prstClr val="white"/>
            </a:duotone>
          </a:blip>
          <a:stretch>
            <a:fillRect/>
          </a:stretch>
        </p:blipFill>
        <p:spPr>
          <a:xfrm>
            <a:off x="3194150" y="433696"/>
            <a:ext cx="1859028" cy="617517"/>
          </a:xfrm>
          <a:prstGeom prst="rect">
            <a:avLst/>
          </a:prstGeom>
        </p:spPr>
      </p:pic>
      <p:sp>
        <p:nvSpPr>
          <p:cNvPr id="6" name="TextBox 5"/>
          <p:cNvSpPr txBox="1"/>
          <p:nvPr/>
        </p:nvSpPr>
        <p:spPr>
          <a:xfrm>
            <a:off x="1335184" y="3690085"/>
            <a:ext cx="6469490" cy="523220"/>
          </a:xfrm>
          <a:prstGeom prst="rect">
            <a:avLst/>
          </a:prstGeom>
          <a:noFill/>
        </p:spPr>
        <p:txBody>
          <a:bodyPr wrap="none" rtlCol="0">
            <a:spAutoFit/>
          </a:bodyPr>
          <a:lstStyle/>
          <a:p>
            <a:r>
              <a:rPr lang="en-GB" sz="2800" b="1" dirty="0"/>
              <a:t>Challenge 3: </a:t>
            </a:r>
            <a:r>
              <a:rPr lang="en-US" sz="2800" b="1" dirty="0"/>
              <a:t>Mathematical </a:t>
            </a:r>
            <a:r>
              <a:rPr lang="en-US" sz="2800" b="1" dirty="0" err="1"/>
              <a:t>Modelling</a:t>
            </a:r>
            <a:endParaRPr lang="en-GB" sz="2800" b="1" dirty="0"/>
          </a:p>
        </p:txBody>
      </p:sp>
    </p:spTree>
    <p:extLst>
      <p:ext uri="{BB962C8B-B14F-4D97-AF65-F5344CB8AC3E}">
        <p14:creationId xmlns:p14="http://schemas.microsoft.com/office/powerpoint/2010/main" val="38082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97" y="3449151"/>
            <a:ext cx="5098180" cy="1325563"/>
          </a:xfrm>
        </p:spPr>
        <p:txBody>
          <a:bodyPr>
            <a:noAutofit/>
          </a:bodyPr>
          <a:lstStyle/>
          <a:p>
            <a:r>
              <a:rPr lang="en-GB" sz="2400" dirty="0">
                <a:solidFill>
                  <a:srgbClr val="000000"/>
                </a:solidFill>
              </a:rPr>
              <a:t>Challenge 3 also interacts with the two cross cutting themes of the GeoSafe Project:</a:t>
            </a:r>
            <a:br>
              <a:rPr lang="en-GB" sz="2400" dirty="0">
                <a:solidFill>
                  <a:srgbClr val="000000"/>
                </a:solidFill>
              </a:rPr>
            </a:br>
            <a:br>
              <a:rPr lang="en-GB" sz="2400" dirty="0">
                <a:solidFill>
                  <a:srgbClr val="000000"/>
                </a:solidFill>
              </a:rPr>
            </a:br>
            <a:r>
              <a:rPr lang="en-GB" sz="2400" dirty="0">
                <a:solidFill>
                  <a:srgbClr val="000000"/>
                </a:solidFill>
              </a:rPr>
              <a:t>-Conceptualisation of compositional and physical heterogeneity, and its relation to radionuclide transport</a:t>
            </a:r>
            <a:br>
              <a:rPr lang="en-GB" sz="2400" dirty="0">
                <a:solidFill>
                  <a:srgbClr val="000000"/>
                </a:solidFill>
              </a:rPr>
            </a:br>
            <a:br>
              <a:rPr lang="en-GB" sz="2400" dirty="0">
                <a:solidFill>
                  <a:srgbClr val="000000"/>
                </a:solidFill>
              </a:rPr>
            </a:br>
            <a:r>
              <a:rPr lang="en-GB" sz="2400" dirty="0">
                <a:solidFill>
                  <a:srgbClr val="000000"/>
                </a:solidFill>
              </a:rPr>
              <a:t>-Fracture/Flow pathways across spatial and temporal scales</a:t>
            </a:r>
          </a:p>
        </p:txBody>
      </p:sp>
      <p:sp>
        <p:nvSpPr>
          <p:cNvPr id="3" name="TextBox 2"/>
          <p:cNvSpPr txBox="1"/>
          <p:nvPr/>
        </p:nvSpPr>
        <p:spPr>
          <a:xfrm>
            <a:off x="8691824" y="6488668"/>
            <a:ext cx="452176" cy="369332"/>
          </a:xfrm>
          <a:prstGeom prst="rect">
            <a:avLst/>
          </a:prstGeom>
          <a:noFill/>
        </p:spPr>
        <p:txBody>
          <a:bodyPr wrap="square" rtlCol="0">
            <a:spAutoFit/>
          </a:bodyPr>
          <a:lstStyle/>
          <a:p>
            <a:fld id="{0A9B35AF-2F0D-FB4F-89DD-B8EB15801B8D}" type="slidenum">
              <a:rPr lang="en-GB" smtClean="0"/>
              <a:pPr/>
              <a:t>10</a:t>
            </a:fld>
            <a:endParaRPr lang="en-GB" dirty="0"/>
          </a:p>
        </p:txBody>
      </p:sp>
      <p:sp>
        <p:nvSpPr>
          <p:cNvPr id="4" name="Title 1"/>
          <p:cNvSpPr txBox="1">
            <a:spLocks/>
          </p:cNvSpPr>
          <p:nvPr/>
        </p:nvSpPr>
        <p:spPr>
          <a:xfrm>
            <a:off x="1475547" y="293248"/>
            <a:ext cx="6192906" cy="1325563"/>
          </a:xfrm>
          <a:prstGeom prst="rect">
            <a:avLst/>
          </a:prstGeom>
        </p:spPr>
        <p:txBody>
          <a:bodyPr vert="horz" lIns="91440" tIns="45720" rIns="91440" bIns="45720" rtlCol="0" anchor="ctr">
            <a:normAutofit/>
          </a:bodyPr>
          <a:lstStyle/>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err="1">
                <a:ln>
                  <a:noFill/>
                </a:ln>
                <a:solidFill>
                  <a:srgbClr val="000000"/>
                </a:solidFill>
                <a:effectLst/>
                <a:uLnTx/>
                <a:uFillTx/>
                <a:latin typeface="+mj-lt"/>
                <a:ea typeface="+mj-ea"/>
                <a:cs typeface="+mj-cs"/>
              </a:rPr>
              <a:t>GeoSafe</a:t>
            </a:r>
            <a:r>
              <a:rPr kumimoji="0" lang="en-GB" sz="3200" b="1" i="0" u="none" strike="noStrike" kern="1200" cap="none" spc="0" normalizeH="0" baseline="0" noProof="0" dirty="0">
                <a:ln>
                  <a:noFill/>
                </a:ln>
                <a:solidFill>
                  <a:srgbClr val="000000"/>
                </a:solidFill>
                <a:effectLst/>
                <a:uLnTx/>
                <a:uFillTx/>
                <a:latin typeface="+mj-lt"/>
                <a:ea typeface="+mj-ea"/>
                <a:cs typeface="+mj-cs"/>
              </a:rPr>
              <a:t> Challenge 3: </a:t>
            </a:r>
            <a:r>
              <a:rPr kumimoji="0" lang="en-US" sz="3200" b="1" i="0" u="none" strike="noStrike" kern="1200" cap="none" spc="0" normalizeH="0" baseline="0" noProof="0" dirty="0">
                <a:ln>
                  <a:noFill/>
                </a:ln>
                <a:solidFill>
                  <a:srgbClr val="000000"/>
                </a:solidFill>
                <a:effectLst/>
                <a:uLnTx/>
                <a:uFillTx/>
                <a:latin typeface="+mj-lt"/>
                <a:ea typeface="+mj-ea"/>
                <a:cs typeface="+mj-cs"/>
              </a:rPr>
              <a:t>Mathematical </a:t>
            </a:r>
            <a:r>
              <a:rPr kumimoji="0" lang="en-US" sz="3200" b="1" i="0" u="none" strike="noStrike" kern="1200" cap="none" spc="0" normalizeH="0" baseline="0" noProof="0" dirty="0" err="1">
                <a:ln>
                  <a:noFill/>
                </a:ln>
                <a:solidFill>
                  <a:srgbClr val="000000"/>
                </a:solidFill>
                <a:effectLst/>
                <a:uLnTx/>
                <a:uFillTx/>
                <a:latin typeface="+mj-lt"/>
                <a:ea typeface="+mj-ea"/>
                <a:cs typeface="+mj-cs"/>
              </a:rPr>
              <a:t>Modelling</a:t>
            </a:r>
            <a:endParaRPr kumimoji="0" lang="en-GB" sz="3200" b="1" i="0" u="none" strike="noStrike" kern="1200" cap="none" spc="0" normalizeH="0" baseline="0" noProof="0" dirty="0">
              <a:ln>
                <a:noFill/>
              </a:ln>
              <a:solidFill>
                <a:srgbClr val="000000"/>
              </a:solidFill>
              <a:effectLst/>
              <a:uLnTx/>
              <a:uFillTx/>
              <a:latin typeface="+mj-lt"/>
              <a:ea typeface="+mj-ea"/>
              <a:cs typeface="+mj-cs"/>
            </a:endParaRPr>
          </a:p>
        </p:txBody>
      </p:sp>
      <p:pic>
        <p:nvPicPr>
          <p:cNvPr id="5" name="Picture 4" descr="A black background with white letters&#10;&#10;Description automatically generated">
            <a:extLst>
              <a:ext uri="{FF2B5EF4-FFF2-40B4-BE49-F238E27FC236}">
                <a16:creationId xmlns:a16="http://schemas.microsoft.com/office/drawing/2014/main" id="{90EA5BEC-E8CC-2771-F1CE-9339882019C5}"/>
              </a:ext>
            </a:extLst>
          </p:cNvPr>
          <p:cNvPicPr>
            <a:picLocks/>
          </p:cNvPicPr>
          <p:nvPr/>
        </p:nvPicPr>
        <p:blipFill>
          <a:blip r:embed="rId2">
            <a:duotone>
              <a:schemeClr val="accent1">
                <a:shade val="45000"/>
                <a:satMod val="135000"/>
              </a:schemeClr>
              <a:prstClr val="white"/>
            </a:duotone>
          </a:blip>
          <a:stretch>
            <a:fillRect/>
          </a:stretch>
        </p:blipFill>
        <p:spPr>
          <a:xfrm>
            <a:off x="270628" y="281946"/>
            <a:ext cx="1770503" cy="581192"/>
          </a:xfrm>
          <a:prstGeom prst="rect">
            <a:avLst/>
          </a:prstGeom>
        </p:spPr>
      </p:pic>
      <p:pic>
        <p:nvPicPr>
          <p:cNvPr id="7" name="Picture 6" descr="A diagram of different steps&#10;&#10;Description automatically generated">
            <a:extLst>
              <a:ext uri="{FF2B5EF4-FFF2-40B4-BE49-F238E27FC236}">
                <a16:creationId xmlns:a16="http://schemas.microsoft.com/office/drawing/2014/main" id="{E8B633F0-463B-51DB-1CC5-BF1E6A8BE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045" y="2736110"/>
            <a:ext cx="3036911" cy="2751643"/>
          </a:xfrm>
          <a:prstGeom prst="rect">
            <a:avLst/>
          </a:prstGeom>
        </p:spPr>
      </p:pic>
    </p:spTree>
    <p:extLst>
      <p:ext uri="{BB962C8B-B14F-4D97-AF65-F5344CB8AC3E}">
        <p14:creationId xmlns:p14="http://schemas.microsoft.com/office/powerpoint/2010/main" val="134842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95A4-F740-15B0-4129-513806541D0E}"/>
              </a:ext>
            </a:extLst>
          </p:cNvPr>
          <p:cNvSpPr>
            <a:spLocks noGrp="1"/>
          </p:cNvSpPr>
          <p:nvPr>
            <p:ph type="title"/>
          </p:nvPr>
        </p:nvSpPr>
        <p:spPr>
          <a:xfrm>
            <a:off x="628650" y="365129"/>
            <a:ext cx="7886700" cy="1325563"/>
          </a:xfrm>
        </p:spPr>
        <p:txBody>
          <a:bodyPr anchor="ctr">
            <a:normAutofit/>
          </a:bodyPr>
          <a:lstStyle/>
          <a:p>
            <a:r>
              <a:rPr lang="en-US" sz="3200" b="1" dirty="0"/>
              <a:t>Challenge 3</a:t>
            </a:r>
            <a:endParaRPr lang="en-US" sz="3200" dirty="0"/>
          </a:p>
        </p:txBody>
      </p:sp>
      <p:sp>
        <p:nvSpPr>
          <p:cNvPr id="3" name="Content Placeholder 2">
            <a:extLst>
              <a:ext uri="{FF2B5EF4-FFF2-40B4-BE49-F238E27FC236}">
                <a16:creationId xmlns:a16="http://schemas.microsoft.com/office/drawing/2014/main" id="{007E3C8A-CDE0-CC07-B1F9-701566B01252}"/>
              </a:ext>
            </a:extLst>
          </p:cNvPr>
          <p:cNvSpPr>
            <a:spLocks noGrp="1"/>
          </p:cNvSpPr>
          <p:nvPr>
            <p:ph sz="half" idx="1"/>
          </p:nvPr>
        </p:nvSpPr>
        <p:spPr>
          <a:xfrm>
            <a:off x="628649" y="1825625"/>
            <a:ext cx="4412483" cy="4351338"/>
          </a:xfrm>
        </p:spPr>
        <p:txBody>
          <a:bodyPr>
            <a:noAutofit/>
          </a:bodyPr>
          <a:lstStyle/>
          <a:p>
            <a:r>
              <a:rPr lang="en-US" sz="1800" dirty="0"/>
              <a:t>Develop system-level mathematical models of key sedimentary systems, using the baseline information developed through Challenges 1 and 2.</a:t>
            </a:r>
          </a:p>
          <a:p>
            <a:r>
              <a:rPr lang="en-US" sz="1800" dirty="0"/>
              <a:t>The developed mathematical models and codes will focus on several key processes that would affect the environment surrounding a GDF, for example:</a:t>
            </a:r>
          </a:p>
          <a:p>
            <a:pPr lvl="1"/>
            <a:r>
              <a:rPr lang="en-US" dirty="0"/>
              <a:t>Thermal effects from waste and damage caused by excavation process</a:t>
            </a:r>
          </a:p>
          <a:p>
            <a:pPr lvl="1"/>
            <a:r>
              <a:rPr lang="en-US" dirty="0"/>
              <a:t>Deformation of the host rock and permeability changes</a:t>
            </a:r>
          </a:p>
          <a:p>
            <a:pPr lvl="1"/>
            <a:r>
              <a:rPr lang="en-US" dirty="0"/>
              <a:t>Deformation processes within the host rock and the overall geochemical evolution of the system</a:t>
            </a:r>
          </a:p>
        </p:txBody>
      </p:sp>
      <p:pic>
        <p:nvPicPr>
          <p:cNvPr id="4" name="Picture 3">
            <a:extLst>
              <a:ext uri="{FF2B5EF4-FFF2-40B4-BE49-F238E27FC236}">
                <a16:creationId xmlns:a16="http://schemas.microsoft.com/office/drawing/2014/main" id="{BB8F7C6C-6DFA-51EB-26BF-0BE20CCCBBE0}"/>
              </a:ext>
            </a:extLst>
          </p:cNvPr>
          <p:cNvPicPr>
            <a:picLocks noChangeAspect="1"/>
          </p:cNvPicPr>
          <p:nvPr/>
        </p:nvPicPr>
        <p:blipFill>
          <a:blip r:embed="rId2"/>
          <a:stretch>
            <a:fillRect/>
          </a:stretch>
        </p:blipFill>
        <p:spPr>
          <a:xfrm>
            <a:off x="5041133" y="2242789"/>
            <a:ext cx="3886200" cy="3517010"/>
          </a:xfrm>
          <a:prstGeom prst="rect">
            <a:avLst/>
          </a:prstGeom>
          <a:noFill/>
        </p:spPr>
      </p:pic>
      <p:sp>
        <p:nvSpPr>
          <p:cNvPr id="5" name="TextBox 4">
            <a:extLst>
              <a:ext uri="{FF2B5EF4-FFF2-40B4-BE49-F238E27FC236}">
                <a16:creationId xmlns:a16="http://schemas.microsoft.com/office/drawing/2014/main" id="{9A6730DE-1579-3BC5-DAA7-C25B6DDDD80E}"/>
              </a:ext>
            </a:extLst>
          </p:cNvPr>
          <p:cNvSpPr txBox="1"/>
          <p:nvPr/>
        </p:nvSpPr>
        <p:spPr>
          <a:xfrm>
            <a:off x="8812400" y="6488668"/>
            <a:ext cx="331600" cy="369332"/>
          </a:xfrm>
          <a:prstGeom prst="rect">
            <a:avLst/>
          </a:prstGeom>
          <a:noFill/>
        </p:spPr>
        <p:txBody>
          <a:bodyPr wrap="square" rtlCol="0">
            <a:spAutoFit/>
          </a:bodyPr>
          <a:lstStyle/>
          <a:p>
            <a:fld id="{0A9B35AF-2F0D-FB4F-89DD-B8EB15801B8D}" type="slidenum">
              <a:rPr lang="en-GB" smtClean="0"/>
              <a:pPr/>
              <a:t>2</a:t>
            </a:fld>
            <a:endParaRPr lang="en-GB" dirty="0"/>
          </a:p>
        </p:txBody>
      </p:sp>
    </p:spTree>
    <p:extLst>
      <p:ext uri="{BB962C8B-B14F-4D97-AF65-F5344CB8AC3E}">
        <p14:creationId xmlns:p14="http://schemas.microsoft.com/office/powerpoint/2010/main" val="353913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8D45-08C3-F165-5E84-C1D5C65AADB5}"/>
              </a:ext>
            </a:extLst>
          </p:cNvPr>
          <p:cNvSpPr>
            <a:spLocks noGrp="1"/>
          </p:cNvSpPr>
          <p:nvPr>
            <p:ph type="title"/>
          </p:nvPr>
        </p:nvSpPr>
        <p:spPr/>
        <p:txBody>
          <a:bodyPr>
            <a:normAutofit/>
          </a:bodyPr>
          <a:lstStyle/>
          <a:p>
            <a:r>
              <a:rPr lang="en-US" sz="3200" b="1" dirty="0"/>
              <a:t>Challenge 3</a:t>
            </a:r>
          </a:p>
        </p:txBody>
      </p:sp>
      <p:sp>
        <p:nvSpPr>
          <p:cNvPr id="3" name="Content Placeholder 2">
            <a:extLst>
              <a:ext uri="{FF2B5EF4-FFF2-40B4-BE49-F238E27FC236}">
                <a16:creationId xmlns:a16="http://schemas.microsoft.com/office/drawing/2014/main" id="{5A45ED49-A84A-B3CE-643F-820B134596FB}"/>
              </a:ext>
            </a:extLst>
          </p:cNvPr>
          <p:cNvSpPr>
            <a:spLocks noGrp="1"/>
          </p:cNvSpPr>
          <p:nvPr>
            <p:ph idx="1"/>
          </p:nvPr>
        </p:nvSpPr>
        <p:spPr/>
        <p:txBody>
          <a:bodyPr/>
          <a:lstStyle/>
          <a:p>
            <a:r>
              <a:rPr lang="en-GB" sz="2400" b="1" dirty="0"/>
              <a:t>WP 5: Pore-scale reactive transport modelling and upscaling </a:t>
            </a:r>
          </a:p>
          <a:p>
            <a:pPr lvl="1"/>
            <a:r>
              <a:rPr lang="en-GB" sz="2100" dirty="0"/>
              <a:t>(Maes, Heriot-Watt University; + NNL)</a:t>
            </a:r>
          </a:p>
          <a:p>
            <a:pPr lvl="1"/>
            <a:endParaRPr lang="en-GB" sz="2100" dirty="0"/>
          </a:p>
          <a:p>
            <a:r>
              <a:rPr lang="en-GB" sz="2400" b="1" dirty="0"/>
              <a:t>WP 6: Modelling of damage caused by excavation process and thermal effects from waste</a:t>
            </a:r>
          </a:p>
          <a:p>
            <a:pPr lvl="1"/>
            <a:r>
              <a:rPr lang="en-GB" sz="2100" dirty="0"/>
              <a:t>(Zimmerman, Imperial)</a:t>
            </a:r>
          </a:p>
          <a:p>
            <a:pPr lvl="1"/>
            <a:endParaRPr lang="en-GB" sz="2100" dirty="0"/>
          </a:p>
          <a:p>
            <a:r>
              <a:rPr lang="en-GB" sz="2400" b="1" dirty="0"/>
              <a:t>WP 7: Repository-scale numerical modelling of fluid flow and transport in LSSR rocks </a:t>
            </a:r>
          </a:p>
          <a:p>
            <a:pPr lvl="1"/>
            <a:r>
              <a:rPr lang="en-GB" sz="2100" dirty="0"/>
              <a:t>(Paluszny, Imperial)</a:t>
            </a:r>
          </a:p>
          <a:p>
            <a:endParaRPr lang="en-US" dirty="0"/>
          </a:p>
        </p:txBody>
      </p:sp>
      <p:sp>
        <p:nvSpPr>
          <p:cNvPr id="4" name="TextBox 3">
            <a:extLst>
              <a:ext uri="{FF2B5EF4-FFF2-40B4-BE49-F238E27FC236}">
                <a16:creationId xmlns:a16="http://schemas.microsoft.com/office/drawing/2014/main" id="{DFC15CB9-8A0F-A1AC-979F-536E7467C14F}"/>
              </a:ext>
            </a:extLst>
          </p:cNvPr>
          <p:cNvSpPr txBox="1"/>
          <p:nvPr/>
        </p:nvSpPr>
        <p:spPr>
          <a:xfrm>
            <a:off x="8812400" y="6478620"/>
            <a:ext cx="331600" cy="369332"/>
          </a:xfrm>
          <a:prstGeom prst="rect">
            <a:avLst/>
          </a:prstGeom>
          <a:noFill/>
        </p:spPr>
        <p:txBody>
          <a:bodyPr wrap="square" rtlCol="0">
            <a:spAutoFit/>
          </a:bodyPr>
          <a:lstStyle/>
          <a:p>
            <a:fld id="{0A9B35AF-2F0D-FB4F-89DD-B8EB15801B8D}" type="slidenum">
              <a:rPr lang="en-GB" smtClean="0"/>
              <a:pPr/>
              <a:t>3</a:t>
            </a:fld>
            <a:endParaRPr lang="en-GB" dirty="0"/>
          </a:p>
        </p:txBody>
      </p:sp>
    </p:spTree>
    <p:extLst>
      <p:ext uri="{BB962C8B-B14F-4D97-AF65-F5344CB8AC3E}">
        <p14:creationId xmlns:p14="http://schemas.microsoft.com/office/powerpoint/2010/main" val="333331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3AE7-4AF4-9F14-F0A4-BAB2143C9027}"/>
              </a:ext>
            </a:extLst>
          </p:cNvPr>
          <p:cNvSpPr>
            <a:spLocks noGrp="1"/>
          </p:cNvSpPr>
          <p:nvPr>
            <p:ph type="title"/>
          </p:nvPr>
        </p:nvSpPr>
        <p:spPr/>
        <p:txBody>
          <a:bodyPr/>
          <a:lstStyle/>
          <a:p>
            <a:r>
              <a:rPr lang="en-GB" sz="3200" b="1" dirty="0"/>
              <a:t>WP 5: </a:t>
            </a:r>
            <a:br>
              <a:rPr lang="en-GB" sz="3200" b="1" dirty="0"/>
            </a:br>
            <a:r>
              <a:rPr lang="en-GB" sz="3200" b="1" dirty="0"/>
              <a:t>Pore-scale reactive transport</a:t>
            </a:r>
            <a:endParaRPr lang="en-US" dirty="0"/>
          </a:p>
        </p:txBody>
      </p:sp>
      <p:sp>
        <p:nvSpPr>
          <p:cNvPr id="3" name="Content Placeholder 2">
            <a:extLst>
              <a:ext uri="{FF2B5EF4-FFF2-40B4-BE49-F238E27FC236}">
                <a16:creationId xmlns:a16="http://schemas.microsoft.com/office/drawing/2014/main" id="{9278817E-69A6-F0A2-1212-E4B391A625ED}"/>
              </a:ext>
            </a:extLst>
          </p:cNvPr>
          <p:cNvSpPr>
            <a:spLocks noGrp="1"/>
          </p:cNvSpPr>
          <p:nvPr>
            <p:ph idx="1"/>
          </p:nvPr>
        </p:nvSpPr>
        <p:spPr/>
        <p:txBody>
          <a:bodyPr>
            <a:normAutofit/>
          </a:bodyPr>
          <a:lstStyle/>
          <a:p>
            <a:pPr marL="0" indent="0" algn="l">
              <a:buNone/>
            </a:pPr>
            <a:r>
              <a:rPr lang="en-GB" sz="2000" b="1" i="0" strike="noStrike" dirty="0">
                <a:solidFill>
                  <a:srgbClr val="000000"/>
                </a:solidFill>
                <a:effectLst/>
              </a:rPr>
              <a:t>WP 5: Pore-scale reactive transport modelling and upscaling </a:t>
            </a:r>
          </a:p>
          <a:p>
            <a:pPr marL="0" indent="0" algn="l">
              <a:buNone/>
            </a:pPr>
            <a:r>
              <a:rPr lang="en-GB" sz="2000" b="0" i="0" u="none" strike="noStrike" dirty="0">
                <a:solidFill>
                  <a:srgbClr val="000000"/>
                </a:solidFill>
                <a:effectLst/>
              </a:rPr>
              <a:t>In this work package, we are developing a multi-scale numerical framework to model geochemical reactive transport from the nanometre-scale to the centimetre-scale, and will provide quantitative models that describe how fracture permeabilities evolve as a result of radionuclide sorption. </a:t>
            </a:r>
          </a:p>
          <a:p>
            <a:pPr marL="0" indent="0" algn="l">
              <a:buNone/>
            </a:pPr>
            <a:r>
              <a:rPr lang="en-GB" sz="2000" b="1" i="1" dirty="0">
                <a:solidFill>
                  <a:srgbClr val="000000"/>
                </a:solidFill>
              </a:rPr>
              <a:t>Objectives</a:t>
            </a:r>
          </a:p>
          <a:p>
            <a:pPr lvl="1"/>
            <a:r>
              <a:rPr lang="en-GB" sz="2000" b="0" i="0" u="none" strike="noStrike" dirty="0">
                <a:solidFill>
                  <a:srgbClr val="000000"/>
                </a:solidFill>
                <a:effectLst/>
              </a:rPr>
              <a:t>To use numerical simulations and machine learning to upscale radionuclide transport from the nm scale to the mm scale. </a:t>
            </a:r>
          </a:p>
          <a:p>
            <a:pPr lvl="1"/>
            <a:r>
              <a:rPr lang="en-GB" sz="2000" b="0" i="0" u="none" strike="noStrike" dirty="0">
                <a:solidFill>
                  <a:srgbClr val="000000"/>
                </a:solidFill>
                <a:effectLst/>
              </a:rPr>
              <a:t>To develop digital twins of mm-scale LSSR samples. </a:t>
            </a:r>
          </a:p>
          <a:p>
            <a:pPr lvl="1"/>
            <a:r>
              <a:rPr lang="en-GB" sz="2000" b="0" i="0" u="none" strike="noStrike" dirty="0">
                <a:solidFill>
                  <a:srgbClr val="000000"/>
                </a:solidFill>
                <a:effectLst/>
              </a:rPr>
              <a:t>Use the digital twin geometries to upscale radionuclide transport and sorption from the mm to the cm scale. </a:t>
            </a:r>
          </a:p>
          <a:p>
            <a:pPr lvl="1"/>
            <a:r>
              <a:rPr lang="en-GB" sz="2000" b="0" i="0" u="none" strike="noStrike" dirty="0">
                <a:solidFill>
                  <a:srgbClr val="000000"/>
                </a:solidFill>
                <a:effectLst/>
              </a:rPr>
              <a:t>To upscale radionuclide reactive transport and sorption from the cm scale to the reservoir scale.</a:t>
            </a:r>
          </a:p>
          <a:p>
            <a:endParaRPr lang="en-US" dirty="0"/>
          </a:p>
        </p:txBody>
      </p:sp>
      <p:sp>
        <p:nvSpPr>
          <p:cNvPr id="4" name="TextBox 3">
            <a:extLst>
              <a:ext uri="{FF2B5EF4-FFF2-40B4-BE49-F238E27FC236}">
                <a16:creationId xmlns:a16="http://schemas.microsoft.com/office/drawing/2014/main" id="{16430329-9F27-ECDB-D364-A2C881D3D3DB}"/>
              </a:ext>
            </a:extLst>
          </p:cNvPr>
          <p:cNvSpPr txBox="1"/>
          <p:nvPr/>
        </p:nvSpPr>
        <p:spPr>
          <a:xfrm>
            <a:off x="8812400" y="6488668"/>
            <a:ext cx="331600" cy="369332"/>
          </a:xfrm>
          <a:prstGeom prst="rect">
            <a:avLst/>
          </a:prstGeom>
          <a:noFill/>
        </p:spPr>
        <p:txBody>
          <a:bodyPr wrap="square" rtlCol="0">
            <a:spAutoFit/>
          </a:bodyPr>
          <a:lstStyle/>
          <a:p>
            <a:fld id="{0A9B35AF-2F0D-FB4F-89DD-B8EB15801B8D}" type="slidenum">
              <a:rPr lang="en-GB" smtClean="0"/>
              <a:pPr/>
              <a:t>4</a:t>
            </a:fld>
            <a:endParaRPr lang="en-GB" dirty="0"/>
          </a:p>
        </p:txBody>
      </p:sp>
    </p:spTree>
    <p:extLst>
      <p:ext uri="{BB962C8B-B14F-4D97-AF65-F5344CB8AC3E}">
        <p14:creationId xmlns:p14="http://schemas.microsoft.com/office/powerpoint/2010/main" val="160594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CAA9-5865-3DA7-E0FD-A24C8CCA58AF}"/>
              </a:ext>
            </a:extLst>
          </p:cNvPr>
          <p:cNvSpPr>
            <a:spLocks noGrp="1"/>
          </p:cNvSpPr>
          <p:nvPr>
            <p:ph type="title"/>
          </p:nvPr>
        </p:nvSpPr>
        <p:spPr>
          <a:xfrm>
            <a:off x="628650" y="385225"/>
            <a:ext cx="7886700" cy="1325563"/>
          </a:xfrm>
        </p:spPr>
        <p:txBody>
          <a:bodyPr>
            <a:normAutofit/>
          </a:bodyPr>
          <a:lstStyle/>
          <a:p>
            <a:r>
              <a:rPr lang="en-GB" sz="3200" b="1" dirty="0"/>
              <a:t>WP 5: </a:t>
            </a:r>
            <a:br>
              <a:rPr lang="en-GB" sz="3200" b="1" dirty="0"/>
            </a:br>
            <a:r>
              <a:rPr lang="en-GB" sz="3200" b="1" dirty="0"/>
              <a:t>Pore-scale reactive transport</a:t>
            </a:r>
            <a:endParaRPr lang="en-US" sz="3200" dirty="0"/>
          </a:p>
        </p:txBody>
      </p:sp>
      <p:sp>
        <p:nvSpPr>
          <p:cNvPr id="3" name="Content Placeholder 2">
            <a:extLst>
              <a:ext uri="{FF2B5EF4-FFF2-40B4-BE49-F238E27FC236}">
                <a16:creationId xmlns:a16="http://schemas.microsoft.com/office/drawing/2014/main" id="{8ED46033-D815-D440-6DA4-08661061E789}"/>
              </a:ext>
            </a:extLst>
          </p:cNvPr>
          <p:cNvSpPr>
            <a:spLocks noGrp="1"/>
          </p:cNvSpPr>
          <p:nvPr>
            <p:ph idx="1"/>
          </p:nvPr>
        </p:nvSpPr>
        <p:spPr/>
        <p:txBody>
          <a:bodyPr/>
          <a:lstStyle/>
          <a:p>
            <a:pPr>
              <a:lnSpc>
                <a:spcPct val="100000"/>
              </a:lnSpc>
            </a:pPr>
            <a:r>
              <a:rPr lang="en-GB" sz="1800" dirty="0">
                <a:latin typeface="Arial"/>
                <a:cs typeface="Arial"/>
              </a:rPr>
              <a:t>This work package is focused on developing a methodology for simulating and upscaling radionuclide transport and sorption in LSSR rocks, using the in-house </a:t>
            </a:r>
            <a:r>
              <a:rPr lang="en-GB" sz="1800" dirty="0" err="1">
                <a:latin typeface="Arial"/>
                <a:cs typeface="Arial"/>
              </a:rPr>
              <a:t>GeoChemFoam</a:t>
            </a:r>
            <a:r>
              <a:rPr lang="en-GB" sz="1800" dirty="0">
                <a:latin typeface="Arial"/>
                <a:cs typeface="Arial"/>
              </a:rPr>
              <a:t> code, along with the multi-scale 3D and 4D imaging datasets obtained in WP 1 and WP 3.</a:t>
            </a:r>
          </a:p>
          <a:p>
            <a:endParaRPr lang="en-GB" sz="2000" dirty="0">
              <a:latin typeface="Arial"/>
              <a:cs typeface="Arial"/>
            </a:endParaRPr>
          </a:p>
          <a:p>
            <a:endParaRPr lang="en-US" dirty="0"/>
          </a:p>
        </p:txBody>
      </p:sp>
      <p:sp>
        <p:nvSpPr>
          <p:cNvPr id="5" name="TextBox 4">
            <a:extLst>
              <a:ext uri="{FF2B5EF4-FFF2-40B4-BE49-F238E27FC236}">
                <a16:creationId xmlns:a16="http://schemas.microsoft.com/office/drawing/2014/main" id="{A10DAEFC-DD66-C27A-B476-36C1A867D48C}"/>
              </a:ext>
            </a:extLst>
          </p:cNvPr>
          <p:cNvSpPr txBox="1"/>
          <p:nvPr/>
        </p:nvSpPr>
        <p:spPr>
          <a:xfrm>
            <a:off x="791137" y="3121688"/>
            <a:ext cx="3780863" cy="3508653"/>
          </a:xfrm>
          <a:prstGeom prst="rect">
            <a:avLst/>
          </a:prstGeom>
          <a:noFill/>
        </p:spPr>
        <p:txBody>
          <a:bodyPr wrap="square">
            <a:spAutoFit/>
          </a:bodyPr>
          <a:lstStyle/>
          <a:p>
            <a:pPr>
              <a:spcAft>
                <a:spcPts val="600"/>
              </a:spcAft>
            </a:pPr>
            <a:r>
              <a:rPr lang="en-US" sz="1600" dirty="0">
                <a:latin typeface="Arial"/>
                <a:cs typeface="Arial"/>
              </a:rPr>
              <a:t>Work includes the development of a novel HWU mathematical model for calculating </a:t>
            </a:r>
            <a:r>
              <a:rPr lang="en-US" sz="1600" dirty="0" err="1">
                <a:latin typeface="Arial"/>
                <a:cs typeface="Arial"/>
              </a:rPr>
              <a:t>dispersivity</a:t>
            </a:r>
            <a:r>
              <a:rPr lang="en-US" sz="1600" dirty="0">
                <a:latin typeface="Arial"/>
                <a:cs typeface="Arial"/>
              </a:rPr>
              <a:t>.</a:t>
            </a:r>
          </a:p>
          <a:p>
            <a:pPr>
              <a:spcAft>
                <a:spcPts val="600"/>
              </a:spcAft>
            </a:pPr>
            <a:r>
              <a:rPr lang="en-US" sz="1600" dirty="0">
                <a:latin typeface="Arial"/>
                <a:cs typeface="Arial"/>
              </a:rPr>
              <a:t>The model is applied to a carbonate rock and a porous hierarchical foam.</a:t>
            </a:r>
          </a:p>
          <a:p>
            <a:pPr>
              <a:spcAft>
                <a:spcPts val="600"/>
              </a:spcAft>
            </a:pPr>
            <a:r>
              <a:rPr lang="en-US" sz="1600" dirty="0">
                <a:latin typeface="Arial"/>
                <a:cs typeface="Arial"/>
              </a:rPr>
              <a:t>Next steps are to add nano-scale dispersion:</a:t>
            </a:r>
          </a:p>
          <a:p>
            <a:pPr marL="270000">
              <a:spcAft>
                <a:spcPts val="600"/>
              </a:spcAft>
            </a:pPr>
            <a:r>
              <a:rPr lang="en-US" sz="1600" dirty="0" err="1">
                <a:latin typeface="Arial"/>
                <a:cs typeface="Arial"/>
              </a:rPr>
              <a:t>Electrokinetics</a:t>
            </a:r>
            <a:endParaRPr lang="en-US" sz="1600" dirty="0">
              <a:latin typeface="Arial"/>
              <a:cs typeface="Arial"/>
            </a:endParaRPr>
          </a:p>
          <a:p>
            <a:pPr marL="270000">
              <a:spcAft>
                <a:spcPts val="600"/>
              </a:spcAft>
            </a:pPr>
            <a:r>
              <a:rPr lang="en-US" sz="1600" dirty="0">
                <a:latin typeface="Arial"/>
                <a:cs typeface="Arial"/>
              </a:rPr>
              <a:t>Nernst-Planck effect</a:t>
            </a:r>
          </a:p>
          <a:p>
            <a:pPr marL="270000">
              <a:spcAft>
                <a:spcPts val="600"/>
              </a:spcAft>
            </a:pPr>
            <a:r>
              <a:rPr lang="en-US" sz="1600" dirty="0">
                <a:latin typeface="Arial"/>
                <a:cs typeface="Arial"/>
              </a:rPr>
              <a:t>Surface diffusion in electrical double layer</a:t>
            </a:r>
          </a:p>
          <a:p>
            <a:pPr marL="270000">
              <a:spcAft>
                <a:spcPts val="600"/>
              </a:spcAft>
            </a:pPr>
            <a:r>
              <a:rPr lang="en-US" sz="1600" dirty="0">
                <a:latin typeface="Arial"/>
                <a:cs typeface="Arial"/>
              </a:rPr>
              <a:t>Gibbs-Donnan effect</a:t>
            </a:r>
          </a:p>
        </p:txBody>
      </p:sp>
      <p:pic>
        <p:nvPicPr>
          <p:cNvPr id="7" name="Content Placeholder 5" descr="A red and blue cylinder with a number of black dots&#10;&#10;Description automatically generated">
            <a:extLst>
              <a:ext uri="{FF2B5EF4-FFF2-40B4-BE49-F238E27FC236}">
                <a16:creationId xmlns:a16="http://schemas.microsoft.com/office/drawing/2014/main" id="{F3C566C2-D545-CBA5-6F76-FB9B157214BA}"/>
              </a:ext>
            </a:extLst>
          </p:cNvPr>
          <p:cNvPicPr>
            <a:picLocks noChangeAspect="1"/>
          </p:cNvPicPr>
          <p:nvPr/>
        </p:nvPicPr>
        <p:blipFill>
          <a:blip r:embed="rId2">
            <a:extLst>
              <a:ext uri="{28A0092B-C50C-407E-A947-70E740481C1C}">
                <a14:useLocalDpi xmlns:a14="http://schemas.microsoft.com/office/drawing/2010/main" val="0"/>
              </a:ext>
            </a:extLst>
          </a:blip>
          <a:srcRect l="16075" t="10232"/>
          <a:stretch/>
        </p:blipFill>
        <p:spPr>
          <a:xfrm>
            <a:off x="4789057" y="3446021"/>
            <a:ext cx="3633156" cy="3096000"/>
          </a:xfrm>
          <a:prstGeom prst="rect">
            <a:avLst/>
          </a:prstGeom>
        </p:spPr>
      </p:pic>
      <p:sp>
        <p:nvSpPr>
          <p:cNvPr id="4" name="TextBox 3">
            <a:extLst>
              <a:ext uri="{FF2B5EF4-FFF2-40B4-BE49-F238E27FC236}">
                <a16:creationId xmlns:a16="http://schemas.microsoft.com/office/drawing/2014/main" id="{D07A3F9D-5A36-941E-1D26-D10CE4ABC7B7}"/>
              </a:ext>
            </a:extLst>
          </p:cNvPr>
          <p:cNvSpPr txBox="1"/>
          <p:nvPr/>
        </p:nvSpPr>
        <p:spPr>
          <a:xfrm>
            <a:off x="8812400" y="6488668"/>
            <a:ext cx="331600" cy="369332"/>
          </a:xfrm>
          <a:prstGeom prst="rect">
            <a:avLst/>
          </a:prstGeom>
          <a:noFill/>
        </p:spPr>
        <p:txBody>
          <a:bodyPr wrap="square" rtlCol="0">
            <a:spAutoFit/>
          </a:bodyPr>
          <a:lstStyle/>
          <a:p>
            <a:fld id="{0A9B35AF-2F0D-FB4F-89DD-B8EB15801B8D}" type="slidenum">
              <a:rPr lang="en-GB" smtClean="0"/>
              <a:pPr/>
              <a:t>5</a:t>
            </a:fld>
            <a:endParaRPr lang="en-GB" dirty="0"/>
          </a:p>
        </p:txBody>
      </p:sp>
    </p:spTree>
    <p:extLst>
      <p:ext uri="{BB962C8B-B14F-4D97-AF65-F5344CB8AC3E}">
        <p14:creationId xmlns:p14="http://schemas.microsoft.com/office/powerpoint/2010/main" val="179970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F431-9D6C-A062-991F-9AB39C0CCB64}"/>
              </a:ext>
            </a:extLst>
          </p:cNvPr>
          <p:cNvSpPr>
            <a:spLocks noGrp="1"/>
          </p:cNvSpPr>
          <p:nvPr>
            <p:ph type="title"/>
          </p:nvPr>
        </p:nvSpPr>
        <p:spPr/>
        <p:txBody>
          <a:bodyPr/>
          <a:lstStyle/>
          <a:p>
            <a:r>
              <a:rPr lang="en-GB" sz="3200" b="1" dirty="0"/>
              <a:t>WP 6: Excavation process </a:t>
            </a:r>
            <a:br>
              <a:rPr lang="en-GB" sz="3200" b="1" dirty="0"/>
            </a:br>
            <a:r>
              <a:rPr lang="en-GB" sz="3200" b="1" dirty="0"/>
              <a:t>damage and thermal effects</a:t>
            </a:r>
            <a:endParaRPr lang="en-US" dirty="0"/>
          </a:p>
        </p:txBody>
      </p:sp>
      <p:sp>
        <p:nvSpPr>
          <p:cNvPr id="3" name="Content Placeholder 2">
            <a:extLst>
              <a:ext uri="{FF2B5EF4-FFF2-40B4-BE49-F238E27FC236}">
                <a16:creationId xmlns:a16="http://schemas.microsoft.com/office/drawing/2014/main" id="{02D5FCEB-9948-735A-291F-19E9E0859CEC}"/>
              </a:ext>
            </a:extLst>
          </p:cNvPr>
          <p:cNvSpPr>
            <a:spLocks noGrp="1"/>
          </p:cNvSpPr>
          <p:nvPr>
            <p:ph idx="1"/>
          </p:nvPr>
        </p:nvSpPr>
        <p:spPr>
          <a:xfrm>
            <a:off x="628650" y="1825625"/>
            <a:ext cx="7886700" cy="4667246"/>
          </a:xfrm>
        </p:spPr>
        <p:txBody>
          <a:bodyPr>
            <a:normAutofit fontScale="92500" lnSpcReduction="10000"/>
          </a:bodyPr>
          <a:lstStyle/>
          <a:p>
            <a:pPr marL="0" indent="0" algn="l">
              <a:buNone/>
            </a:pPr>
            <a:r>
              <a:rPr lang="en-GB" sz="1900" b="1" i="0" strike="noStrike" dirty="0">
                <a:solidFill>
                  <a:srgbClr val="000000"/>
                </a:solidFill>
                <a:effectLst/>
              </a:rPr>
              <a:t>WP 6: Modelling of damage caused by excavation process and thermal effects from waste</a:t>
            </a:r>
          </a:p>
          <a:p>
            <a:pPr marL="0" indent="0" algn="l">
              <a:lnSpc>
                <a:spcPct val="100000"/>
              </a:lnSpc>
              <a:buNone/>
            </a:pPr>
            <a:r>
              <a:rPr lang="en-GB" sz="1900" b="0" i="0" u="none" strike="noStrike" dirty="0">
                <a:solidFill>
                  <a:srgbClr val="000000"/>
                </a:solidFill>
                <a:effectLst/>
              </a:rPr>
              <a:t>Simulations of the deformation around underground excavations and tunnels in a GDF constructed within LSSR will be conducted using the Imperial College Geomechanics Toolkit (ICGT), making use of rock property values and heterogeneity characterisation from WP1 and WP2. Constitutive modelling of the LSSRs will implement modified Cam-Clay type models, calibrated with data from WP1 and WP2. </a:t>
            </a:r>
          </a:p>
          <a:p>
            <a:pPr marL="0" indent="0" algn="l">
              <a:buNone/>
            </a:pPr>
            <a:r>
              <a:rPr lang="en-GB" sz="1900" b="1" dirty="0">
                <a:solidFill>
                  <a:srgbClr val="000000"/>
                </a:solidFill>
              </a:rPr>
              <a:t>Objectives</a:t>
            </a:r>
            <a:endParaRPr lang="en-GB" sz="1900" b="1" i="0" strike="noStrike" dirty="0">
              <a:solidFill>
                <a:srgbClr val="000000"/>
              </a:solidFill>
              <a:effectLst/>
            </a:endParaRPr>
          </a:p>
          <a:p>
            <a:pPr lvl="1">
              <a:lnSpc>
                <a:spcPct val="100000"/>
              </a:lnSpc>
            </a:pPr>
            <a:r>
              <a:rPr lang="en-GB" sz="1900" b="0" i="0" u="none" strike="noStrike" dirty="0">
                <a:solidFill>
                  <a:srgbClr val="000000"/>
                </a:solidFill>
                <a:effectLst/>
              </a:rPr>
              <a:t>To numerically simulate the deformation and damage that will occur around underground excavations and boreholes in a GDF constructed within an LSSR formation, due to the excavation process. </a:t>
            </a:r>
          </a:p>
          <a:p>
            <a:pPr lvl="1">
              <a:lnSpc>
                <a:spcPct val="100000"/>
              </a:lnSpc>
            </a:pPr>
            <a:r>
              <a:rPr lang="en-GB" sz="1900" b="0" i="0" u="none" strike="noStrike" dirty="0">
                <a:solidFill>
                  <a:srgbClr val="000000"/>
                </a:solidFill>
                <a:effectLst/>
              </a:rPr>
              <a:t>To compare the damage predictions made using different constitutive models such as Cam-Clay, Drucker-Prager, elastic-brittle, </a:t>
            </a:r>
            <a:r>
              <a:rPr lang="en-GB" sz="1900" b="0" i="1" u="none" strike="noStrike" dirty="0">
                <a:solidFill>
                  <a:srgbClr val="000000"/>
                </a:solidFill>
                <a:effectLst/>
              </a:rPr>
              <a:t>etc</a:t>
            </a:r>
            <a:r>
              <a:rPr lang="en-GB" sz="1900" b="0" i="0" u="none" strike="noStrike" dirty="0">
                <a:solidFill>
                  <a:srgbClr val="000000"/>
                </a:solidFill>
                <a:effectLst/>
              </a:rPr>
              <a:t>. </a:t>
            </a:r>
          </a:p>
          <a:p>
            <a:pPr lvl="1">
              <a:lnSpc>
                <a:spcPct val="100000"/>
              </a:lnSpc>
            </a:pPr>
            <a:r>
              <a:rPr lang="en-GB" sz="1900" b="0" i="0" u="none" strike="noStrike" dirty="0">
                <a:solidFill>
                  <a:srgbClr val="000000"/>
                </a:solidFill>
                <a:effectLst/>
              </a:rPr>
              <a:t>To numerically simulate the deformation and damage that will occur around underground excavations and boreholes in a GDF constructed within an LSSR formation, due to thermal effects.</a:t>
            </a:r>
          </a:p>
          <a:p>
            <a:endParaRPr lang="en-US" dirty="0"/>
          </a:p>
        </p:txBody>
      </p:sp>
      <p:sp>
        <p:nvSpPr>
          <p:cNvPr id="4" name="TextBox 3">
            <a:extLst>
              <a:ext uri="{FF2B5EF4-FFF2-40B4-BE49-F238E27FC236}">
                <a16:creationId xmlns:a16="http://schemas.microsoft.com/office/drawing/2014/main" id="{117AD3FA-6471-32D5-73CE-80E5E938F80A}"/>
              </a:ext>
            </a:extLst>
          </p:cNvPr>
          <p:cNvSpPr txBox="1"/>
          <p:nvPr/>
        </p:nvSpPr>
        <p:spPr>
          <a:xfrm>
            <a:off x="8812400" y="6488668"/>
            <a:ext cx="331600" cy="369332"/>
          </a:xfrm>
          <a:prstGeom prst="rect">
            <a:avLst/>
          </a:prstGeom>
          <a:noFill/>
        </p:spPr>
        <p:txBody>
          <a:bodyPr wrap="square" rtlCol="0">
            <a:spAutoFit/>
          </a:bodyPr>
          <a:lstStyle/>
          <a:p>
            <a:fld id="{0A9B35AF-2F0D-FB4F-89DD-B8EB15801B8D}" type="slidenum">
              <a:rPr lang="en-GB" smtClean="0"/>
              <a:pPr/>
              <a:t>6</a:t>
            </a:fld>
            <a:endParaRPr lang="en-GB" dirty="0"/>
          </a:p>
        </p:txBody>
      </p:sp>
    </p:spTree>
    <p:extLst>
      <p:ext uri="{BB962C8B-B14F-4D97-AF65-F5344CB8AC3E}">
        <p14:creationId xmlns:p14="http://schemas.microsoft.com/office/powerpoint/2010/main" val="219001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C8C-18CE-7D76-8FFC-4D08A6147708}"/>
              </a:ext>
            </a:extLst>
          </p:cNvPr>
          <p:cNvSpPr>
            <a:spLocks noGrp="1"/>
          </p:cNvSpPr>
          <p:nvPr>
            <p:ph type="title"/>
          </p:nvPr>
        </p:nvSpPr>
        <p:spPr/>
        <p:txBody>
          <a:bodyPr>
            <a:normAutofit/>
          </a:bodyPr>
          <a:lstStyle/>
          <a:p>
            <a:r>
              <a:rPr lang="en-GB" sz="3200" b="1" dirty="0"/>
              <a:t>WP 6: Excavation process </a:t>
            </a:r>
            <a:br>
              <a:rPr lang="en-GB" sz="3200" b="1" dirty="0"/>
            </a:br>
            <a:r>
              <a:rPr lang="en-GB" sz="3200" b="1" dirty="0"/>
              <a:t>damage and thermal effects</a:t>
            </a:r>
            <a:endParaRPr lang="en-US" sz="3200" dirty="0"/>
          </a:p>
        </p:txBody>
      </p:sp>
      <p:sp>
        <p:nvSpPr>
          <p:cNvPr id="3" name="Content Placeholder 2">
            <a:extLst>
              <a:ext uri="{FF2B5EF4-FFF2-40B4-BE49-F238E27FC236}">
                <a16:creationId xmlns:a16="http://schemas.microsoft.com/office/drawing/2014/main" id="{26B83B49-B425-D5BE-2086-607EE7B43459}"/>
              </a:ext>
            </a:extLst>
          </p:cNvPr>
          <p:cNvSpPr>
            <a:spLocks noGrp="1"/>
          </p:cNvSpPr>
          <p:nvPr>
            <p:ph idx="1"/>
          </p:nvPr>
        </p:nvSpPr>
        <p:spPr>
          <a:xfrm>
            <a:off x="628650" y="1936157"/>
            <a:ext cx="7886700" cy="4351338"/>
          </a:xfrm>
        </p:spPr>
        <p:txBody>
          <a:bodyPr>
            <a:normAutofit/>
          </a:bodyPr>
          <a:lstStyle/>
          <a:p>
            <a:pPr>
              <a:lnSpc>
                <a:spcPct val="100000"/>
              </a:lnSpc>
              <a:spcAft>
                <a:spcPts val="600"/>
              </a:spcAft>
            </a:pPr>
            <a:r>
              <a:rPr lang="en-GB" sz="2000" dirty="0">
                <a:latin typeface="Arial"/>
                <a:cs typeface="Arial"/>
              </a:rPr>
              <a:t>This work package is focused on modelling the non-linear deformation of the host-rock using a robust </a:t>
            </a:r>
            <a:r>
              <a:rPr lang="en-GB" sz="2000" dirty="0" err="1">
                <a:latin typeface="Arial"/>
                <a:cs typeface="Arial"/>
              </a:rPr>
              <a:t>geomechanical</a:t>
            </a:r>
            <a:r>
              <a:rPr lang="en-GB" sz="2000" dirty="0">
                <a:latin typeface="Arial"/>
                <a:cs typeface="Arial"/>
              </a:rPr>
              <a:t> numerical simulator. </a:t>
            </a:r>
          </a:p>
          <a:p>
            <a:pPr>
              <a:lnSpc>
                <a:spcPct val="100000"/>
              </a:lnSpc>
              <a:spcAft>
                <a:spcPts val="600"/>
              </a:spcAft>
            </a:pPr>
            <a:r>
              <a:rPr lang="en-GB" sz="2000" dirty="0">
                <a:latin typeface="Arial"/>
                <a:cs typeface="Arial"/>
              </a:rPr>
              <a:t>The Cam-Clay model has been implemented into the Imperial College Geomechanics Toolkit, and will be calibrated with rock property data from WP1 and WP2. </a:t>
            </a:r>
          </a:p>
          <a:p>
            <a:pPr>
              <a:lnSpc>
                <a:spcPct val="100000"/>
              </a:lnSpc>
              <a:spcAft>
                <a:spcPts val="600"/>
              </a:spcAft>
            </a:pPr>
            <a:r>
              <a:rPr lang="en-GB" sz="2000" dirty="0">
                <a:latin typeface="Arial"/>
                <a:cs typeface="Arial"/>
              </a:rPr>
              <a:t>The model takes into account the definition of a yield surface, which defines the stress conditions under which the rock transitions from elastic to plastic behaviour.</a:t>
            </a:r>
          </a:p>
          <a:p>
            <a:pPr>
              <a:lnSpc>
                <a:spcPct val="100000"/>
              </a:lnSpc>
              <a:spcAft>
                <a:spcPts val="600"/>
              </a:spcAft>
            </a:pPr>
            <a:r>
              <a:rPr lang="en-GB" sz="2000" dirty="0">
                <a:latin typeface="Arial"/>
                <a:cs typeface="Arial"/>
              </a:rPr>
              <a:t>The implementation has been validated against analytical solutions for several types of loading paths.</a:t>
            </a:r>
            <a:endParaRPr lang="en-US" sz="2000" dirty="0"/>
          </a:p>
        </p:txBody>
      </p:sp>
      <p:sp>
        <p:nvSpPr>
          <p:cNvPr id="4" name="TextBox 3">
            <a:extLst>
              <a:ext uri="{FF2B5EF4-FFF2-40B4-BE49-F238E27FC236}">
                <a16:creationId xmlns:a16="http://schemas.microsoft.com/office/drawing/2014/main" id="{18789E0D-BDFC-ED33-597B-EA8568CBEA0F}"/>
              </a:ext>
            </a:extLst>
          </p:cNvPr>
          <p:cNvSpPr txBox="1"/>
          <p:nvPr/>
        </p:nvSpPr>
        <p:spPr>
          <a:xfrm>
            <a:off x="8812400" y="6488668"/>
            <a:ext cx="331600" cy="369332"/>
          </a:xfrm>
          <a:prstGeom prst="rect">
            <a:avLst/>
          </a:prstGeom>
          <a:noFill/>
        </p:spPr>
        <p:txBody>
          <a:bodyPr wrap="square" rtlCol="0">
            <a:spAutoFit/>
          </a:bodyPr>
          <a:lstStyle/>
          <a:p>
            <a:fld id="{0A9B35AF-2F0D-FB4F-89DD-B8EB15801B8D}" type="slidenum">
              <a:rPr lang="en-GB" smtClean="0"/>
              <a:pPr/>
              <a:t>7</a:t>
            </a:fld>
            <a:endParaRPr lang="en-GB" dirty="0"/>
          </a:p>
        </p:txBody>
      </p:sp>
    </p:spTree>
    <p:extLst>
      <p:ext uri="{BB962C8B-B14F-4D97-AF65-F5344CB8AC3E}">
        <p14:creationId xmlns:p14="http://schemas.microsoft.com/office/powerpoint/2010/main" val="269060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8D4F-0114-7FE4-499E-8D85B754C777}"/>
              </a:ext>
            </a:extLst>
          </p:cNvPr>
          <p:cNvSpPr>
            <a:spLocks noGrp="1"/>
          </p:cNvSpPr>
          <p:nvPr>
            <p:ph type="title"/>
          </p:nvPr>
        </p:nvSpPr>
        <p:spPr/>
        <p:txBody>
          <a:bodyPr/>
          <a:lstStyle/>
          <a:p>
            <a:r>
              <a:rPr lang="en-GB" sz="3200" b="1" dirty="0"/>
              <a:t>WP 7: Repository-scale </a:t>
            </a:r>
            <a:br>
              <a:rPr lang="en-GB" sz="3200" b="1" dirty="0"/>
            </a:br>
            <a:r>
              <a:rPr lang="en-GB" sz="3200" b="1" dirty="0"/>
              <a:t>fluid flow and transport</a:t>
            </a:r>
            <a:endParaRPr lang="en-US" dirty="0"/>
          </a:p>
        </p:txBody>
      </p:sp>
      <p:sp>
        <p:nvSpPr>
          <p:cNvPr id="3" name="Content Placeholder 2">
            <a:extLst>
              <a:ext uri="{FF2B5EF4-FFF2-40B4-BE49-F238E27FC236}">
                <a16:creationId xmlns:a16="http://schemas.microsoft.com/office/drawing/2014/main" id="{69CFEE2B-A77E-9EF2-58D7-E819A1FB6317}"/>
              </a:ext>
            </a:extLst>
          </p:cNvPr>
          <p:cNvSpPr>
            <a:spLocks noGrp="1"/>
          </p:cNvSpPr>
          <p:nvPr>
            <p:ph idx="1"/>
          </p:nvPr>
        </p:nvSpPr>
        <p:spPr>
          <a:xfrm>
            <a:off x="628649" y="1825624"/>
            <a:ext cx="7962691" cy="4926867"/>
          </a:xfrm>
        </p:spPr>
        <p:txBody>
          <a:bodyPr>
            <a:normAutofit fontScale="70000" lnSpcReduction="20000"/>
          </a:bodyPr>
          <a:lstStyle/>
          <a:p>
            <a:pPr marL="0" indent="0" algn="l">
              <a:buNone/>
            </a:pPr>
            <a:r>
              <a:rPr lang="en-GB" sz="2300" b="1" i="0" strike="noStrike" dirty="0">
                <a:solidFill>
                  <a:srgbClr val="000000"/>
                </a:solidFill>
                <a:effectLst/>
              </a:rPr>
              <a:t>WP 7: Transport in LSSR Rocks at the GDF scale </a:t>
            </a:r>
          </a:p>
          <a:p>
            <a:pPr marL="0" indent="0" algn="l">
              <a:lnSpc>
                <a:spcPct val="110000"/>
              </a:lnSpc>
              <a:buNone/>
            </a:pPr>
            <a:r>
              <a:rPr lang="en-GB" sz="2300" b="0" i="0" u="none" strike="noStrike" dirty="0">
                <a:solidFill>
                  <a:srgbClr val="000000"/>
                </a:solidFill>
                <a:effectLst/>
              </a:rPr>
              <a:t>This </a:t>
            </a:r>
            <a:r>
              <a:rPr lang="en-GB" sz="2300" dirty="0">
                <a:solidFill>
                  <a:srgbClr val="000000"/>
                </a:solidFill>
              </a:rPr>
              <a:t>work package</a:t>
            </a:r>
            <a:r>
              <a:rPr lang="en-GB" sz="2300" b="0" i="0" u="none" strike="noStrike" dirty="0">
                <a:solidFill>
                  <a:srgbClr val="000000"/>
                </a:solidFill>
                <a:effectLst/>
              </a:rPr>
              <a:t> will quantify how subsurface heterogeneities at different scales, as characterised in WP1, affect deformation of the rock or cause damage that may influence the transport of water and gas in the vicinity of the GDF, thereby perhaps permitting the migration of radionuclides. Numerical models will include different potential disposal sites, including the modelling of different rock units, depths, in situ stresses, GDF</a:t>
            </a:r>
            <a:r>
              <a:rPr lang="en-GB" sz="2300" dirty="0">
                <a:solidFill>
                  <a:srgbClr val="000000"/>
                </a:solidFill>
              </a:rPr>
              <a:t> </a:t>
            </a:r>
            <a:r>
              <a:rPr lang="en-GB" sz="2300" b="0" i="0" u="none" strike="noStrike" dirty="0">
                <a:solidFill>
                  <a:srgbClr val="000000"/>
                </a:solidFill>
                <a:effectLst/>
              </a:rPr>
              <a:t>configurations and deposition scenarios. </a:t>
            </a:r>
          </a:p>
          <a:p>
            <a:pPr marL="0" indent="0" algn="l">
              <a:spcBef>
                <a:spcPts val="1350"/>
              </a:spcBef>
              <a:buNone/>
            </a:pPr>
            <a:r>
              <a:rPr lang="en-GB" sz="2300" b="1" i="0" strike="noStrike" dirty="0">
                <a:solidFill>
                  <a:srgbClr val="000000"/>
                </a:solidFill>
                <a:effectLst/>
              </a:rPr>
              <a:t>Objectives</a:t>
            </a:r>
          </a:p>
          <a:p>
            <a:pPr lvl="1">
              <a:lnSpc>
                <a:spcPct val="110000"/>
              </a:lnSpc>
              <a:spcAft>
                <a:spcPts val="600"/>
              </a:spcAft>
            </a:pPr>
            <a:r>
              <a:rPr lang="en-GB" sz="2100" b="0" i="0" u="none" strike="noStrike" dirty="0">
                <a:solidFill>
                  <a:srgbClr val="000000"/>
                </a:solidFill>
                <a:effectLst/>
              </a:rPr>
              <a:t>Simulation of GDF LSSR base case scenarios of interest, to be selected in collaboration with NWS. </a:t>
            </a:r>
          </a:p>
          <a:p>
            <a:pPr lvl="1">
              <a:lnSpc>
                <a:spcPct val="110000"/>
              </a:lnSpc>
              <a:spcAft>
                <a:spcPts val="600"/>
              </a:spcAft>
            </a:pPr>
            <a:r>
              <a:rPr lang="en-GB" sz="2100" b="0" i="0" u="none" strike="noStrike" dirty="0">
                <a:solidFill>
                  <a:srgbClr val="000000"/>
                </a:solidFill>
                <a:effectLst/>
              </a:rPr>
              <a:t>Identifying GDF, rock properties, and </a:t>
            </a:r>
            <a:r>
              <a:rPr lang="en-GB" sz="2100" b="0" i="1" u="none" strike="noStrike" dirty="0">
                <a:solidFill>
                  <a:srgbClr val="000000"/>
                </a:solidFill>
                <a:effectLst/>
              </a:rPr>
              <a:t>in situ </a:t>
            </a:r>
            <a:r>
              <a:rPr lang="en-GB" sz="2100" b="0" i="0" u="none" strike="noStrike" dirty="0">
                <a:solidFill>
                  <a:srgbClr val="000000"/>
                </a:solidFill>
                <a:effectLst/>
              </a:rPr>
              <a:t>condition variations of interest, as well as large-scale heterogeneities to incorporate into the models. </a:t>
            </a:r>
          </a:p>
          <a:p>
            <a:pPr lvl="1">
              <a:lnSpc>
                <a:spcPct val="110000"/>
              </a:lnSpc>
              <a:spcAft>
                <a:spcPts val="600"/>
              </a:spcAft>
            </a:pPr>
            <a:r>
              <a:rPr lang="en-GB" sz="2100" b="0" i="0" u="none" strike="noStrike" dirty="0">
                <a:solidFill>
                  <a:srgbClr val="000000"/>
                </a:solidFill>
                <a:effectLst/>
              </a:rPr>
              <a:t>Numerically quantify damage development as a function of multi-scale heterogeneities, due to mechanical, fluid-driven, and thermal stresses. </a:t>
            </a:r>
          </a:p>
          <a:p>
            <a:pPr lvl="1">
              <a:lnSpc>
                <a:spcPct val="110000"/>
              </a:lnSpc>
              <a:spcAft>
                <a:spcPts val="600"/>
              </a:spcAft>
            </a:pPr>
            <a:r>
              <a:rPr lang="en-GB" sz="2100" b="0" i="0" u="none" strike="noStrike" dirty="0">
                <a:solidFill>
                  <a:srgbClr val="000000"/>
                </a:solidFill>
                <a:effectLst/>
              </a:rPr>
              <a:t>Simulation of permeability changes in the LSSRs and their effect on transport properties. </a:t>
            </a:r>
          </a:p>
          <a:p>
            <a:pPr lvl="1">
              <a:lnSpc>
                <a:spcPct val="110000"/>
              </a:lnSpc>
              <a:spcAft>
                <a:spcPts val="600"/>
              </a:spcAft>
            </a:pPr>
            <a:r>
              <a:rPr lang="en-GB" sz="2100" b="0" i="0" u="none" strike="noStrike" dirty="0">
                <a:solidFill>
                  <a:srgbClr val="000000"/>
                </a:solidFill>
                <a:effectLst/>
              </a:rPr>
              <a:t>Systematic investigation of LSSR property ranges to develop an understanding of the effects of heterogeneities and in situ conditions on permeability changes during deposition and storage.</a:t>
            </a:r>
          </a:p>
        </p:txBody>
      </p:sp>
      <p:sp>
        <p:nvSpPr>
          <p:cNvPr id="4" name="TextBox 3">
            <a:extLst>
              <a:ext uri="{FF2B5EF4-FFF2-40B4-BE49-F238E27FC236}">
                <a16:creationId xmlns:a16="http://schemas.microsoft.com/office/drawing/2014/main" id="{6B009C0C-81C9-7AB8-434D-E73A75E67B2D}"/>
              </a:ext>
            </a:extLst>
          </p:cNvPr>
          <p:cNvSpPr txBox="1"/>
          <p:nvPr/>
        </p:nvSpPr>
        <p:spPr>
          <a:xfrm>
            <a:off x="8812400" y="6488668"/>
            <a:ext cx="331600" cy="369332"/>
          </a:xfrm>
          <a:prstGeom prst="rect">
            <a:avLst/>
          </a:prstGeom>
          <a:noFill/>
        </p:spPr>
        <p:txBody>
          <a:bodyPr wrap="square" rtlCol="0">
            <a:spAutoFit/>
          </a:bodyPr>
          <a:lstStyle/>
          <a:p>
            <a:fld id="{0A9B35AF-2F0D-FB4F-89DD-B8EB15801B8D}" type="slidenum">
              <a:rPr lang="en-GB" smtClean="0"/>
              <a:pPr/>
              <a:t>8</a:t>
            </a:fld>
            <a:endParaRPr lang="en-GB" dirty="0"/>
          </a:p>
        </p:txBody>
      </p:sp>
    </p:spTree>
    <p:extLst>
      <p:ext uri="{BB962C8B-B14F-4D97-AF65-F5344CB8AC3E}">
        <p14:creationId xmlns:p14="http://schemas.microsoft.com/office/powerpoint/2010/main" val="98394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C15F-F8EA-F154-0A9B-F019794B5E31}"/>
              </a:ext>
            </a:extLst>
          </p:cNvPr>
          <p:cNvSpPr>
            <a:spLocks noGrp="1"/>
          </p:cNvSpPr>
          <p:nvPr>
            <p:ph type="title"/>
          </p:nvPr>
        </p:nvSpPr>
        <p:spPr/>
        <p:txBody>
          <a:bodyPr>
            <a:normAutofit/>
          </a:bodyPr>
          <a:lstStyle/>
          <a:p>
            <a:r>
              <a:rPr lang="en-GB" sz="3200" b="1" dirty="0"/>
              <a:t>WP 7: Repository-scale </a:t>
            </a:r>
            <a:br>
              <a:rPr lang="en-GB" sz="3200" b="1" dirty="0"/>
            </a:br>
            <a:r>
              <a:rPr lang="en-GB" sz="3200" b="1" dirty="0"/>
              <a:t>fluid flow and transport</a:t>
            </a:r>
            <a:endParaRPr lang="en-US" sz="3200" dirty="0"/>
          </a:p>
        </p:txBody>
      </p:sp>
      <p:sp>
        <p:nvSpPr>
          <p:cNvPr id="3" name="Content Placeholder 2">
            <a:extLst>
              <a:ext uri="{FF2B5EF4-FFF2-40B4-BE49-F238E27FC236}">
                <a16:creationId xmlns:a16="http://schemas.microsoft.com/office/drawing/2014/main" id="{AA14C2DB-ADF2-2698-2285-BBF88C4C8C32}"/>
              </a:ext>
            </a:extLst>
          </p:cNvPr>
          <p:cNvSpPr>
            <a:spLocks noGrp="1"/>
          </p:cNvSpPr>
          <p:nvPr>
            <p:ph idx="1"/>
          </p:nvPr>
        </p:nvSpPr>
        <p:spPr/>
        <p:txBody>
          <a:bodyPr>
            <a:normAutofit fontScale="85000" lnSpcReduction="10000"/>
          </a:bodyPr>
          <a:lstStyle/>
          <a:p>
            <a:pPr>
              <a:lnSpc>
                <a:spcPct val="100000"/>
              </a:lnSpc>
              <a:spcAft>
                <a:spcPts val="600"/>
              </a:spcAft>
            </a:pPr>
            <a:r>
              <a:rPr lang="en-GB" sz="2400" dirty="0">
                <a:latin typeface="Arial"/>
                <a:cs typeface="Arial"/>
              </a:rPr>
              <a:t>This work package is focused on the simulation of:</a:t>
            </a:r>
          </a:p>
          <a:p>
            <a:pPr lvl="1">
              <a:lnSpc>
                <a:spcPct val="100000"/>
              </a:lnSpc>
              <a:spcAft>
                <a:spcPts val="600"/>
              </a:spcAft>
            </a:pPr>
            <a:r>
              <a:rPr lang="en-GB" sz="2100" dirty="0">
                <a:latin typeface="Arial"/>
                <a:cs typeface="Arial"/>
              </a:rPr>
              <a:t>The influence of mechanical and thermal stresses on the LSSR rock, </a:t>
            </a:r>
          </a:p>
          <a:p>
            <a:pPr lvl="1">
              <a:lnSpc>
                <a:spcPct val="100000"/>
              </a:lnSpc>
              <a:spcAft>
                <a:spcPts val="600"/>
              </a:spcAft>
            </a:pPr>
            <a:r>
              <a:rPr lang="en-GB" sz="2100" dirty="0">
                <a:latin typeface="Arial"/>
                <a:cs typeface="Arial"/>
              </a:rPr>
              <a:t>The simulation of transport within LSSR formations using detailed FEM simulations and a low-cost particle tracking method, and </a:t>
            </a:r>
          </a:p>
          <a:p>
            <a:pPr lvl="1">
              <a:lnSpc>
                <a:spcPct val="100000"/>
              </a:lnSpc>
              <a:spcAft>
                <a:spcPts val="600"/>
              </a:spcAft>
            </a:pPr>
            <a:r>
              <a:rPr lang="en-GB" sz="2100" dirty="0">
                <a:latin typeface="Arial"/>
                <a:cs typeface="Arial"/>
              </a:rPr>
              <a:t>The systematic generation of patterns for a LSSR property ranges to create a geometric parameterisation of the influence of heterogeneity on repository-scale permeability</a:t>
            </a:r>
          </a:p>
          <a:p>
            <a:pPr marL="285750" indent="-285750">
              <a:lnSpc>
                <a:spcPct val="100000"/>
              </a:lnSpc>
              <a:spcAft>
                <a:spcPts val="600"/>
              </a:spcAft>
              <a:buFont typeface="Arial" panose="020B0604020202020204" pitchFamily="34" charset="0"/>
              <a:buChar char="•"/>
            </a:pPr>
            <a:r>
              <a:rPr lang="en-GB" sz="2400" dirty="0">
                <a:latin typeface="Arial"/>
                <a:cs typeface="Arial"/>
              </a:rPr>
              <a:t>Thermo-hydro-mechanical ICGT code validations </a:t>
            </a:r>
            <a:r>
              <a:rPr lang="en-US" sz="2400" dirty="0">
                <a:latin typeface="Arial"/>
                <a:cs typeface="Arial"/>
              </a:rPr>
              <a:t>will be generated and submitted for publication</a:t>
            </a:r>
            <a:endParaRPr lang="en-GB" sz="2400" dirty="0">
              <a:latin typeface="Arial"/>
              <a:cs typeface="Arial"/>
            </a:endParaRPr>
          </a:p>
          <a:p>
            <a:pPr marL="285750" indent="-285750">
              <a:lnSpc>
                <a:spcPct val="100000"/>
              </a:lnSpc>
              <a:spcAft>
                <a:spcPts val="600"/>
              </a:spcAft>
              <a:buFont typeface="Arial" panose="020B0604020202020204" pitchFamily="34" charset="0"/>
              <a:buChar char="•"/>
            </a:pPr>
            <a:r>
              <a:rPr lang="en-GB" sz="2400" dirty="0">
                <a:latin typeface="Arial"/>
                <a:cs typeface="Arial"/>
              </a:rPr>
              <a:t>Current work-in-progress includes the definition of the spatial scale of the models to be simulated, the scenarios to model (excavation, deposition, storage), and the types of heterogeneities to be incorporated into the modelling.</a:t>
            </a:r>
          </a:p>
          <a:p>
            <a:endParaRPr lang="en-GB" sz="2400" dirty="0">
              <a:latin typeface="Arial"/>
              <a:cs typeface="Arial"/>
            </a:endParaRPr>
          </a:p>
          <a:p>
            <a:endParaRPr lang="en-US" dirty="0"/>
          </a:p>
        </p:txBody>
      </p:sp>
      <p:sp>
        <p:nvSpPr>
          <p:cNvPr id="4" name="TextBox 3">
            <a:extLst>
              <a:ext uri="{FF2B5EF4-FFF2-40B4-BE49-F238E27FC236}">
                <a16:creationId xmlns:a16="http://schemas.microsoft.com/office/drawing/2014/main" id="{306DED13-F981-05D4-E111-CD296D10B384}"/>
              </a:ext>
            </a:extLst>
          </p:cNvPr>
          <p:cNvSpPr txBox="1"/>
          <p:nvPr/>
        </p:nvSpPr>
        <p:spPr>
          <a:xfrm>
            <a:off x="8822448" y="6488668"/>
            <a:ext cx="452176" cy="369332"/>
          </a:xfrm>
          <a:prstGeom prst="rect">
            <a:avLst/>
          </a:prstGeom>
          <a:noFill/>
        </p:spPr>
        <p:txBody>
          <a:bodyPr wrap="square" rtlCol="0">
            <a:spAutoFit/>
          </a:bodyPr>
          <a:lstStyle/>
          <a:p>
            <a:fld id="{0A9B35AF-2F0D-FB4F-89DD-B8EB15801B8D}" type="slidenum">
              <a:rPr lang="en-GB" smtClean="0"/>
              <a:pPr/>
              <a:t>9</a:t>
            </a:fld>
            <a:endParaRPr lang="en-GB" dirty="0"/>
          </a:p>
        </p:txBody>
      </p:sp>
    </p:spTree>
    <p:extLst>
      <p:ext uri="{BB962C8B-B14F-4D97-AF65-F5344CB8AC3E}">
        <p14:creationId xmlns:p14="http://schemas.microsoft.com/office/powerpoint/2010/main" val="802252960"/>
      </p:ext>
    </p:extLst>
  </p:cSld>
  <p:clrMapOvr>
    <a:masterClrMapping/>
  </p:clrMapOvr>
</p:sld>
</file>

<file path=ppt/theme/theme1.xml><?xml version="1.0" encoding="utf-8"?>
<a:theme xmlns:a="http://schemas.openxmlformats.org/drawingml/2006/main" name="RSO">
  <a:themeElements>
    <a:clrScheme name="RSO new">
      <a:dk1>
        <a:sysClr val="windowText" lastClr="000000"/>
      </a:dk1>
      <a:lt1>
        <a:sysClr val="window" lastClr="FFFFFF"/>
      </a:lt1>
      <a:dk2>
        <a:srgbClr val="660099"/>
      </a:dk2>
      <a:lt2>
        <a:srgbClr val="FFFFFF"/>
      </a:lt2>
      <a:accent1>
        <a:srgbClr val="660099"/>
      </a:accent1>
      <a:accent2>
        <a:srgbClr val="440099"/>
      </a:accent2>
      <a:accent3>
        <a:srgbClr val="4E8478"/>
      </a:accent3>
      <a:accent4>
        <a:srgbClr val="FFCC33"/>
      </a:accent4>
      <a:accent5>
        <a:srgbClr val="9ADBE8"/>
      </a:accent5>
      <a:accent6>
        <a:srgbClr val="959597"/>
      </a:accent6>
      <a:hlink>
        <a:srgbClr val="954F72"/>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O_presentation template" id="{7C8A6115-EFDB-4246-AD14-483B8A04043D}" vid="{E617DEBA-9F45-47C0-9EA5-1176CD38A4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0F89D99D1C8B4490675B45E32BE815" ma:contentTypeVersion="13" ma:contentTypeDescription="Create a new document." ma:contentTypeScope="" ma:versionID="09dcd154cc3e62e2c198487d85830858">
  <xsd:schema xmlns:xsd="http://www.w3.org/2001/XMLSchema" xmlns:xs="http://www.w3.org/2001/XMLSchema" xmlns:p="http://schemas.microsoft.com/office/2006/metadata/properties" xmlns:ns2="c1b1cdb6-170d-4456-a808-0c7e4f35cca8" xmlns:ns3="c6633a5d-746e-4c46-ae01-cf75c812aa55" targetNamespace="http://schemas.microsoft.com/office/2006/metadata/properties" ma:root="true" ma:fieldsID="86da54fe34b6422f00b349aebbabe77e" ns2:_="" ns3:_="">
    <xsd:import namespace="c1b1cdb6-170d-4456-a808-0c7e4f35cca8"/>
    <xsd:import namespace="c6633a5d-746e-4c46-ae01-cf75c812aa55"/>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1cdb6-170d-4456-a808-0c7e4f35cc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633a5d-746e-4c46-ae01-cf75c812aa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491926-A2C0-4D9D-92F8-E331A35AC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1cdb6-170d-4456-a808-0c7e4f35cca8"/>
    <ds:schemaRef ds:uri="c6633a5d-746e-4c46-ae01-cf75c812a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977AC7-A0CD-469B-B9DB-194F05B516FC}">
  <ds:schemaRefs>
    <ds:schemaRef ds:uri="http://schemas.microsoft.com/sharepoint/v3/contenttype/forms"/>
  </ds:schemaRefs>
</ds:datastoreItem>
</file>

<file path=customXml/itemProps3.xml><?xml version="1.0" encoding="utf-8"?>
<ds:datastoreItem xmlns:ds="http://schemas.openxmlformats.org/officeDocument/2006/customXml" ds:itemID="{2FD2A3D5-67A5-40AA-97D6-A8F714EE46A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4d1477f-5e95-4944-8aed-bbb4f24b933d"/>
    <ds:schemaRef ds:uri="http://purl.org/dc/terms/"/>
    <ds:schemaRef ds:uri="http://schemas.openxmlformats.org/package/2006/metadata/core-properties"/>
    <ds:schemaRef ds:uri="8a93eb71-260a-4540-b34a-3573428d4c6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RSO_presentation template_new logo</Template>
  <TotalTime>421</TotalTime>
  <Words>1060</Words>
  <Application>Microsoft Office PowerPoint</Application>
  <PresentationFormat>On-screen Show (4:3)</PresentationFormat>
  <Paragraphs>78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RSO</vt:lpstr>
      <vt:lpstr>GeoSafe: Towards Safe Geological Disposal  of Radioactive Waste in LSSRs</vt:lpstr>
      <vt:lpstr>Challenge 3</vt:lpstr>
      <vt:lpstr>Challenge 3</vt:lpstr>
      <vt:lpstr>WP 5:  Pore-scale reactive transport</vt:lpstr>
      <vt:lpstr>WP 5:  Pore-scale reactive transport</vt:lpstr>
      <vt:lpstr>WP 6: Excavation process  damage and thermal effects</vt:lpstr>
      <vt:lpstr>WP 6: Excavation process  damage and thermal effects</vt:lpstr>
      <vt:lpstr>WP 7: Repository-scale  fluid flow and transport</vt:lpstr>
      <vt:lpstr>WP 7: Repository-scale  fluid flow and transport</vt:lpstr>
      <vt:lpstr>Challenge 3 also interacts with the two cross cutting themes of the GeoSafe Project:  -Conceptualisation of compositional and physical heterogeneity, and its relation to radionuclide transport  -Fracture/Flow pathways across spatial and temporal scales</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Roberts</dc:creator>
  <cp:lastModifiedBy>Zimmerman, Robert W</cp:lastModifiedBy>
  <cp:revision>49</cp:revision>
  <dcterms:created xsi:type="dcterms:W3CDTF">2024-11-18T01:22:41Z</dcterms:created>
  <dcterms:modified xsi:type="dcterms:W3CDTF">2025-02-10T16:53:53Z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0x010100720F89D99D1C8B4490675B45E32BE815</vt:lpwstr>
  </property>
  <property fmtid="{D5CDD505-2E9C-101B-9397-08002B2CF9AE}" pid="3" name="MediaServiceImageTags">
    <vt:lpwstr/>
  </property>
</Properties>
</file>